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48"/>
  </p:notesMasterIdLst>
  <p:handoutMasterIdLst>
    <p:handoutMasterId r:id="rId49"/>
  </p:handoutMasterIdLst>
  <p:sldIdLst>
    <p:sldId id="1407" r:id="rId5"/>
    <p:sldId id="256" r:id="rId6"/>
    <p:sldId id="1302" r:id="rId7"/>
    <p:sldId id="1360" r:id="rId8"/>
    <p:sldId id="1410" r:id="rId9"/>
    <p:sldId id="1412" r:id="rId10"/>
    <p:sldId id="1398" r:id="rId11"/>
    <p:sldId id="1379" r:id="rId12"/>
    <p:sldId id="1305" r:id="rId13"/>
    <p:sldId id="1378" r:id="rId14"/>
    <p:sldId id="1393" r:id="rId15"/>
    <p:sldId id="1132" r:id="rId16"/>
    <p:sldId id="1385" r:id="rId17"/>
    <p:sldId id="1406" r:id="rId18"/>
    <p:sldId id="1421" r:id="rId19"/>
    <p:sldId id="1414" r:id="rId20"/>
    <p:sldId id="1415" r:id="rId21"/>
    <p:sldId id="1386" r:id="rId22"/>
    <p:sldId id="1136" r:id="rId23"/>
    <p:sldId id="1380" r:id="rId24"/>
    <p:sldId id="1370" r:id="rId25"/>
    <p:sldId id="1371" r:id="rId26"/>
    <p:sldId id="1423" r:id="rId27"/>
    <p:sldId id="1381" r:id="rId28"/>
    <p:sldId id="1411" r:id="rId29"/>
    <p:sldId id="1400" r:id="rId30"/>
    <p:sldId id="1422" r:id="rId31"/>
    <p:sldId id="1391" r:id="rId32"/>
    <p:sldId id="1413" r:id="rId33"/>
    <p:sldId id="1376" r:id="rId34"/>
    <p:sldId id="1382" r:id="rId35"/>
    <p:sldId id="1418" r:id="rId36"/>
    <p:sldId id="1416" r:id="rId37"/>
    <p:sldId id="1417" r:id="rId38"/>
    <p:sldId id="1395" r:id="rId39"/>
    <p:sldId id="1396" r:id="rId40"/>
    <p:sldId id="1397" r:id="rId41"/>
    <p:sldId id="1401" r:id="rId42"/>
    <p:sldId id="1405" r:id="rId43"/>
    <p:sldId id="1403" r:id="rId44"/>
    <p:sldId id="1419" r:id="rId45"/>
    <p:sldId id="1399" r:id="rId46"/>
    <p:sldId id="1363" r:id="rId4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EC20E35-A176-4012-BC5E-935CFFF8708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3" autoAdjust="0"/>
    <p:restoredTop sz="80709" autoAdjust="0"/>
  </p:normalViewPr>
  <p:slideViewPr>
    <p:cSldViewPr>
      <p:cViewPr varScale="1">
        <p:scale>
          <a:sx n="87" d="100"/>
          <a:sy n="87" d="100"/>
        </p:scale>
        <p:origin x="2336" y="192"/>
      </p:cViewPr>
      <p:guideLst>
        <p:guide pos="2880"/>
        <p:guide orient="horz" pos="2160"/>
      </p:guideLst>
    </p:cSldViewPr>
  </p:slideViewPr>
  <p:notesTextViewPr>
    <p:cViewPr>
      <p:scale>
        <a:sx n="1" d="1"/>
        <a:sy n="1" d="1"/>
      </p:scale>
      <p:origin x="0" y="0"/>
    </p:cViewPr>
  </p:notesTextViewPr>
  <p:notesViewPr>
    <p:cSldViewPr showGuides="1">
      <p:cViewPr varScale="1">
        <p:scale>
          <a:sx n="52" d="100"/>
          <a:sy n="52" d="100"/>
        </p:scale>
        <p:origin x="2664" y="3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svg"/><Relationship Id="rId1" Type="http://schemas.openxmlformats.org/officeDocument/2006/relationships/image" Target="../media/image18.png"/><Relationship Id="rId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data1.xml><?xml version="1.0" encoding="utf-8"?>
<dgm:dataModel xmlns:dgm="http://schemas.openxmlformats.org/drawingml/2006/diagram" xmlns:a="http://schemas.openxmlformats.org/drawingml/2006/main">
  <dgm:ptLst>
    <dgm:pt modelId="{928D90A1-EEDC-4320-8D75-A728B1FBE2D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62B0CB6D-ACEF-4957-B652-87C457D8B4CF}">
      <dgm:prSet/>
      <dgm:spPr/>
      <dgm:t>
        <a:bodyPr/>
        <a:lstStyle/>
        <a:p>
          <a:r>
            <a:rPr lang="en-US"/>
            <a:t>Title I schools must use Title I set-aside funds to support the Title I Parent and Family Engagement Policy</a:t>
          </a:r>
        </a:p>
      </dgm:t>
    </dgm:pt>
    <dgm:pt modelId="{BB137EBF-845A-4F47-ACAF-ED7A90ACF00E}" type="parTrans" cxnId="{84AED937-CD19-43D0-8316-79D9B99E3975}">
      <dgm:prSet/>
      <dgm:spPr/>
      <dgm:t>
        <a:bodyPr/>
        <a:lstStyle/>
        <a:p>
          <a:endParaRPr lang="en-US"/>
        </a:p>
      </dgm:t>
    </dgm:pt>
    <dgm:pt modelId="{DF3DAC03-66D8-4C2E-BF54-5E512A7CDFA9}" type="sibTrans" cxnId="{84AED937-CD19-43D0-8316-79D9B99E3975}">
      <dgm:prSet/>
      <dgm:spPr/>
      <dgm:t>
        <a:bodyPr/>
        <a:lstStyle/>
        <a:p>
          <a:endParaRPr lang="en-US"/>
        </a:p>
      </dgm:t>
    </dgm:pt>
    <dgm:pt modelId="{AE5DA27A-399B-4F78-A265-4413CD20ABEC}">
      <dgm:prSet/>
      <dgm:spPr/>
      <dgm:t>
        <a:bodyPr/>
        <a:lstStyle/>
        <a:p>
          <a:r>
            <a:rPr lang="en-US" dirty="0"/>
            <a:t>The proposed budget from this year’s allocation is: </a:t>
          </a:r>
          <a:r>
            <a:rPr lang="en-US" i="1" dirty="0">
              <a:solidFill>
                <a:srgbClr val="FF0000"/>
              </a:solidFill>
              <a:highlight>
                <a:srgbClr val="FFFF00"/>
              </a:highlight>
            </a:rPr>
            <a:t>(insert school’s 7E046 expenditures here and explain how the funds support parent engagement resulting in improved student achievement)</a:t>
          </a:r>
          <a:endParaRPr lang="en-US" dirty="0">
            <a:solidFill>
              <a:srgbClr val="FF0000"/>
            </a:solidFill>
            <a:highlight>
              <a:srgbClr val="FFFF00"/>
            </a:highlight>
          </a:endParaRPr>
        </a:p>
      </dgm:t>
    </dgm:pt>
    <dgm:pt modelId="{BFC5488A-3E35-4D3D-873B-C47189B1CD9D}" type="parTrans" cxnId="{E73665EC-C67E-4688-A837-70DA7FA6A979}">
      <dgm:prSet/>
      <dgm:spPr/>
      <dgm:t>
        <a:bodyPr/>
        <a:lstStyle/>
        <a:p>
          <a:endParaRPr lang="en-US"/>
        </a:p>
      </dgm:t>
    </dgm:pt>
    <dgm:pt modelId="{CCA68C6A-4669-4860-B0DE-BE61D5801F28}" type="sibTrans" cxnId="{E73665EC-C67E-4688-A837-70DA7FA6A979}">
      <dgm:prSet/>
      <dgm:spPr/>
      <dgm:t>
        <a:bodyPr/>
        <a:lstStyle/>
        <a:p>
          <a:endParaRPr lang="en-US"/>
        </a:p>
      </dgm:t>
    </dgm:pt>
    <dgm:pt modelId="{FB28174F-76AF-447C-BF88-41C0A5558CC3}" type="pres">
      <dgm:prSet presAssocID="{928D90A1-EEDC-4320-8D75-A728B1FBE2DD}" presName="root" presStyleCnt="0">
        <dgm:presLayoutVars>
          <dgm:dir/>
          <dgm:resizeHandles val="exact"/>
        </dgm:presLayoutVars>
      </dgm:prSet>
      <dgm:spPr/>
    </dgm:pt>
    <dgm:pt modelId="{8CEEBF17-6ED8-4812-8EE2-F756E8696DB5}" type="pres">
      <dgm:prSet presAssocID="{62B0CB6D-ACEF-4957-B652-87C457D8B4CF}" presName="compNode" presStyleCnt="0"/>
      <dgm:spPr/>
    </dgm:pt>
    <dgm:pt modelId="{0AD42586-A8F3-4A09-989B-000EAB8E13F2}" type="pres">
      <dgm:prSet presAssocID="{62B0CB6D-ACEF-4957-B652-87C457D8B4CF}" presName="bgRect" presStyleLbl="bgShp" presStyleIdx="0" presStyleCnt="2"/>
      <dgm:spPr/>
    </dgm:pt>
    <dgm:pt modelId="{F4F9C5FB-25CD-4D44-98CC-321E61520DA4}" type="pres">
      <dgm:prSet presAssocID="{62B0CB6D-ACEF-4957-B652-87C457D8B4CF}" presName="iconRect" presStyleLbl="node1" presStyleIdx="0" presStyleCnt="2"/>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choolhouse"/>
        </a:ext>
      </dgm:extLst>
    </dgm:pt>
    <dgm:pt modelId="{B1664E88-9D58-4691-A809-914B905D9561}" type="pres">
      <dgm:prSet presAssocID="{62B0CB6D-ACEF-4957-B652-87C457D8B4CF}" presName="spaceRect" presStyleCnt="0"/>
      <dgm:spPr/>
    </dgm:pt>
    <dgm:pt modelId="{B03A0A14-D8A1-46EF-8B4D-CB3DB759560D}" type="pres">
      <dgm:prSet presAssocID="{62B0CB6D-ACEF-4957-B652-87C457D8B4CF}" presName="parTx" presStyleLbl="revTx" presStyleIdx="0" presStyleCnt="2">
        <dgm:presLayoutVars>
          <dgm:chMax val="0"/>
          <dgm:chPref val="0"/>
        </dgm:presLayoutVars>
      </dgm:prSet>
      <dgm:spPr/>
    </dgm:pt>
    <dgm:pt modelId="{A927AF3C-8020-4E77-A77D-3B541330141F}" type="pres">
      <dgm:prSet presAssocID="{DF3DAC03-66D8-4C2E-BF54-5E512A7CDFA9}" presName="sibTrans" presStyleCnt="0"/>
      <dgm:spPr/>
    </dgm:pt>
    <dgm:pt modelId="{BB7491D3-2A5B-4646-AFB1-A7E8AE73645D}" type="pres">
      <dgm:prSet presAssocID="{AE5DA27A-399B-4F78-A265-4413CD20ABEC}" presName="compNode" presStyleCnt="0"/>
      <dgm:spPr/>
    </dgm:pt>
    <dgm:pt modelId="{B06CB2D6-D20B-4321-97B0-3885210995A9}" type="pres">
      <dgm:prSet presAssocID="{AE5DA27A-399B-4F78-A265-4413CD20ABEC}" presName="bgRect" presStyleLbl="bgShp" presStyleIdx="1" presStyleCnt="2" custScaleY="146003"/>
      <dgm:spPr/>
    </dgm:pt>
    <dgm:pt modelId="{F61905FF-CFD8-44BA-8376-8D62CEC54436}" type="pres">
      <dgm:prSet presAssocID="{AE5DA27A-399B-4F78-A265-4413CD20ABEC}" presName="iconRect" presStyleLbl="node1" presStyleIdx="1" presStyleCnt="2"/>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07654B98-99B7-436C-A688-D3225D1A273D}" type="pres">
      <dgm:prSet presAssocID="{AE5DA27A-399B-4F78-A265-4413CD20ABEC}" presName="spaceRect" presStyleCnt="0"/>
      <dgm:spPr/>
    </dgm:pt>
    <dgm:pt modelId="{A660479A-D9FB-4AE4-A07C-FD999FF94546}" type="pres">
      <dgm:prSet presAssocID="{AE5DA27A-399B-4F78-A265-4413CD20ABEC}" presName="parTx" presStyleLbl="revTx" presStyleIdx="1" presStyleCnt="2">
        <dgm:presLayoutVars>
          <dgm:chMax val="0"/>
          <dgm:chPref val="0"/>
        </dgm:presLayoutVars>
      </dgm:prSet>
      <dgm:spPr/>
    </dgm:pt>
  </dgm:ptLst>
  <dgm:cxnLst>
    <dgm:cxn modelId="{84AED937-CD19-43D0-8316-79D9B99E3975}" srcId="{928D90A1-EEDC-4320-8D75-A728B1FBE2DD}" destId="{62B0CB6D-ACEF-4957-B652-87C457D8B4CF}" srcOrd="0" destOrd="0" parTransId="{BB137EBF-845A-4F47-ACAF-ED7A90ACF00E}" sibTransId="{DF3DAC03-66D8-4C2E-BF54-5E512A7CDFA9}"/>
    <dgm:cxn modelId="{77238858-B45B-41E3-8492-B5C36900DDA4}" type="presOf" srcId="{62B0CB6D-ACEF-4957-B652-87C457D8B4CF}" destId="{B03A0A14-D8A1-46EF-8B4D-CB3DB759560D}" srcOrd="0" destOrd="0" presId="urn:microsoft.com/office/officeart/2018/2/layout/IconVerticalSolidList"/>
    <dgm:cxn modelId="{7B0ABB66-E01D-4CDA-B2C6-C548F348BB6E}" type="presOf" srcId="{928D90A1-EEDC-4320-8D75-A728B1FBE2DD}" destId="{FB28174F-76AF-447C-BF88-41C0A5558CC3}" srcOrd="0" destOrd="0" presId="urn:microsoft.com/office/officeart/2018/2/layout/IconVerticalSolidList"/>
    <dgm:cxn modelId="{D97717CA-D34D-4FB4-A113-5D88921232DD}" type="presOf" srcId="{AE5DA27A-399B-4F78-A265-4413CD20ABEC}" destId="{A660479A-D9FB-4AE4-A07C-FD999FF94546}" srcOrd="0" destOrd="0" presId="urn:microsoft.com/office/officeart/2018/2/layout/IconVerticalSolidList"/>
    <dgm:cxn modelId="{E73665EC-C67E-4688-A837-70DA7FA6A979}" srcId="{928D90A1-EEDC-4320-8D75-A728B1FBE2DD}" destId="{AE5DA27A-399B-4F78-A265-4413CD20ABEC}" srcOrd="1" destOrd="0" parTransId="{BFC5488A-3E35-4D3D-873B-C47189B1CD9D}" sibTransId="{CCA68C6A-4669-4860-B0DE-BE61D5801F28}"/>
    <dgm:cxn modelId="{0455C818-B775-4B00-8625-5EC34A39FFEE}" type="presParOf" srcId="{FB28174F-76AF-447C-BF88-41C0A5558CC3}" destId="{8CEEBF17-6ED8-4812-8EE2-F756E8696DB5}" srcOrd="0" destOrd="0" presId="urn:microsoft.com/office/officeart/2018/2/layout/IconVerticalSolidList"/>
    <dgm:cxn modelId="{7FF45FCD-F701-48A1-9B9B-E2880AA4E657}" type="presParOf" srcId="{8CEEBF17-6ED8-4812-8EE2-F756E8696DB5}" destId="{0AD42586-A8F3-4A09-989B-000EAB8E13F2}" srcOrd="0" destOrd="0" presId="urn:microsoft.com/office/officeart/2018/2/layout/IconVerticalSolidList"/>
    <dgm:cxn modelId="{60AEB6DE-7B77-425D-92E5-7E49B55E4AD7}" type="presParOf" srcId="{8CEEBF17-6ED8-4812-8EE2-F756E8696DB5}" destId="{F4F9C5FB-25CD-4D44-98CC-321E61520DA4}" srcOrd="1" destOrd="0" presId="urn:microsoft.com/office/officeart/2018/2/layout/IconVerticalSolidList"/>
    <dgm:cxn modelId="{1D13AC08-E71E-42E7-98CF-3F65722AEBD2}" type="presParOf" srcId="{8CEEBF17-6ED8-4812-8EE2-F756E8696DB5}" destId="{B1664E88-9D58-4691-A809-914B905D9561}" srcOrd="2" destOrd="0" presId="urn:microsoft.com/office/officeart/2018/2/layout/IconVerticalSolidList"/>
    <dgm:cxn modelId="{8AD48D82-7D5E-4FE1-AB19-2E589D6ACCF1}" type="presParOf" srcId="{8CEEBF17-6ED8-4812-8EE2-F756E8696DB5}" destId="{B03A0A14-D8A1-46EF-8B4D-CB3DB759560D}" srcOrd="3" destOrd="0" presId="urn:microsoft.com/office/officeart/2018/2/layout/IconVerticalSolidList"/>
    <dgm:cxn modelId="{22C4CE99-BD36-4711-ABC9-161029AA603A}" type="presParOf" srcId="{FB28174F-76AF-447C-BF88-41C0A5558CC3}" destId="{A927AF3C-8020-4E77-A77D-3B541330141F}" srcOrd="1" destOrd="0" presId="urn:microsoft.com/office/officeart/2018/2/layout/IconVerticalSolidList"/>
    <dgm:cxn modelId="{10FA729E-0DE0-4FC4-B9CC-A56351A456B8}" type="presParOf" srcId="{FB28174F-76AF-447C-BF88-41C0A5558CC3}" destId="{BB7491D3-2A5B-4646-AFB1-A7E8AE73645D}" srcOrd="2" destOrd="0" presId="urn:microsoft.com/office/officeart/2018/2/layout/IconVerticalSolidList"/>
    <dgm:cxn modelId="{9BC28E7B-87A3-4027-8DFB-9D19F69E1A6C}" type="presParOf" srcId="{BB7491D3-2A5B-4646-AFB1-A7E8AE73645D}" destId="{B06CB2D6-D20B-4321-97B0-3885210995A9}" srcOrd="0" destOrd="0" presId="urn:microsoft.com/office/officeart/2018/2/layout/IconVerticalSolidList"/>
    <dgm:cxn modelId="{B57EDF40-775A-46C4-A98E-DB0BB16317BB}" type="presParOf" srcId="{BB7491D3-2A5B-4646-AFB1-A7E8AE73645D}" destId="{F61905FF-CFD8-44BA-8376-8D62CEC54436}" srcOrd="1" destOrd="0" presId="urn:microsoft.com/office/officeart/2018/2/layout/IconVerticalSolidList"/>
    <dgm:cxn modelId="{801E262A-FDC9-498B-BF42-92B58818996B}" type="presParOf" srcId="{BB7491D3-2A5B-4646-AFB1-A7E8AE73645D}" destId="{07654B98-99B7-436C-A688-D3225D1A273D}" srcOrd="2" destOrd="0" presId="urn:microsoft.com/office/officeart/2018/2/layout/IconVerticalSolidList"/>
    <dgm:cxn modelId="{5BDA05F4-1F8B-413D-B6BB-B674867AD628}" type="presParOf" srcId="{BB7491D3-2A5B-4646-AFB1-A7E8AE73645D}" destId="{A660479A-D9FB-4AE4-A07C-FD999FF94546}"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D42586-A8F3-4A09-989B-000EAB8E13F2}">
      <dsp:nvSpPr>
        <dsp:cNvPr id="0" name=""/>
        <dsp:cNvSpPr/>
      </dsp:nvSpPr>
      <dsp:spPr>
        <a:xfrm>
          <a:off x="0" y="490725"/>
          <a:ext cx="4435656" cy="1574597"/>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F9C5FB-25CD-4D44-98CC-321E61520DA4}">
      <dsp:nvSpPr>
        <dsp:cNvPr id="0" name=""/>
        <dsp:cNvSpPr/>
      </dsp:nvSpPr>
      <dsp:spPr>
        <a:xfrm>
          <a:off x="476315" y="845010"/>
          <a:ext cx="866028" cy="866028"/>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03A0A14-D8A1-46EF-8B4D-CB3DB759560D}">
      <dsp:nvSpPr>
        <dsp:cNvPr id="0" name=""/>
        <dsp:cNvSpPr/>
      </dsp:nvSpPr>
      <dsp:spPr>
        <a:xfrm>
          <a:off x="1818659" y="490725"/>
          <a:ext cx="2616996"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666750">
            <a:lnSpc>
              <a:spcPct val="90000"/>
            </a:lnSpc>
            <a:spcBef>
              <a:spcPct val="0"/>
            </a:spcBef>
            <a:spcAft>
              <a:spcPct val="35000"/>
            </a:spcAft>
            <a:buNone/>
          </a:pPr>
          <a:r>
            <a:rPr lang="en-US" sz="1500" kern="1200"/>
            <a:t>Title I schools must use Title I set-aside funds to support the Title I Parent and Family Engagement Policy</a:t>
          </a:r>
        </a:p>
      </dsp:txBody>
      <dsp:txXfrm>
        <a:off x="1818659" y="490725"/>
        <a:ext cx="2616996" cy="1574597"/>
      </dsp:txXfrm>
    </dsp:sp>
    <dsp:sp modelId="{B06CB2D6-D20B-4321-97B0-3885210995A9}">
      <dsp:nvSpPr>
        <dsp:cNvPr id="0" name=""/>
        <dsp:cNvSpPr/>
      </dsp:nvSpPr>
      <dsp:spPr>
        <a:xfrm>
          <a:off x="0" y="2458972"/>
          <a:ext cx="4435656" cy="229895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61905FF-CFD8-44BA-8376-8D62CEC54436}">
      <dsp:nvSpPr>
        <dsp:cNvPr id="0" name=""/>
        <dsp:cNvSpPr/>
      </dsp:nvSpPr>
      <dsp:spPr>
        <a:xfrm>
          <a:off x="476315" y="3175437"/>
          <a:ext cx="866028" cy="866028"/>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660479A-D9FB-4AE4-A07C-FD999FF94546}">
      <dsp:nvSpPr>
        <dsp:cNvPr id="0" name=""/>
        <dsp:cNvSpPr/>
      </dsp:nvSpPr>
      <dsp:spPr>
        <a:xfrm>
          <a:off x="1818659" y="2821153"/>
          <a:ext cx="2616996" cy="157459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6645" tIns="166645" rIns="166645" bIns="166645" numCol="1" spcCol="1270" anchor="ctr" anchorCtr="0">
          <a:noAutofit/>
        </a:bodyPr>
        <a:lstStyle/>
        <a:p>
          <a:pPr marL="0" lvl="0" indent="0" algn="l" defTabSz="666750">
            <a:lnSpc>
              <a:spcPct val="90000"/>
            </a:lnSpc>
            <a:spcBef>
              <a:spcPct val="0"/>
            </a:spcBef>
            <a:spcAft>
              <a:spcPct val="35000"/>
            </a:spcAft>
            <a:buNone/>
          </a:pPr>
          <a:r>
            <a:rPr lang="en-US" sz="1500" kern="1200" dirty="0"/>
            <a:t>The proposed budget from this year’s allocation is: </a:t>
          </a:r>
          <a:r>
            <a:rPr lang="en-US" sz="1500" i="1" kern="1200" dirty="0">
              <a:solidFill>
                <a:srgbClr val="FF0000"/>
              </a:solidFill>
              <a:highlight>
                <a:srgbClr val="FFFF00"/>
              </a:highlight>
            </a:rPr>
            <a:t>(insert school’s 7E046 expenditures here and explain how the funds support parent engagement resulting in improved student achievement)</a:t>
          </a:r>
          <a:endParaRPr lang="en-US" sz="1500" kern="1200" dirty="0">
            <a:solidFill>
              <a:srgbClr val="FF0000"/>
            </a:solidFill>
            <a:highlight>
              <a:srgbClr val="FFFF00"/>
            </a:highlight>
          </a:endParaRPr>
        </a:p>
      </dsp:txBody>
      <dsp:txXfrm>
        <a:off x="1818659" y="2821153"/>
        <a:ext cx="2616996" cy="157459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84AA43A-3F76-4A13-9CD6-36134EB429E3}" type="datetimeFigureOut">
              <a:rPr lang="en-US"/>
              <a:t>10/16/20</a:t>
            </a:fld>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850423A-8BCE-448E-A97B-03A88B2B12C1}" type="slidenum">
              <a:rPr/>
              <a:t>‹#›</a:t>
            </a:fld>
            <a:endParaRPr/>
          </a:p>
        </p:txBody>
      </p:sp>
    </p:spTree>
    <p:extLst>
      <p:ext uri="{BB962C8B-B14F-4D97-AF65-F5344CB8AC3E}">
        <p14:creationId xmlns:p14="http://schemas.microsoft.com/office/powerpoint/2010/main" val="4051395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74A4F-2B7A-4ECB-A400-260B2FFC03C1}" type="datetimeFigureOut">
              <a:rPr lang="en-US"/>
              <a:t>10/16/20</a:t>
            </a:fld>
            <a:endParaRP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t>Click to edit Master text styles</a:t>
            </a:r>
          </a:p>
          <a:p>
            <a:pPr lvl="1"/>
            <a:r>
              <a:t>Second level</a:t>
            </a:r>
          </a:p>
          <a:p>
            <a:pPr lvl="2"/>
            <a:r>
              <a:t>Third level</a:t>
            </a:r>
          </a:p>
          <a:p>
            <a:pPr lvl="3"/>
            <a:r>
              <a:t>Fourth level</a:t>
            </a:r>
          </a:p>
          <a:p>
            <a:pPr lvl="4"/>
            <a:r>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F2A70B-78F2-4DCF-B53B-C990D2FAFB8A}" type="slidenum">
              <a:rPr/>
              <a:t>‹#›</a:t>
            </a:fld>
            <a:endParaRPr/>
          </a:p>
        </p:txBody>
      </p:sp>
    </p:spTree>
    <p:extLst>
      <p:ext uri="{BB962C8B-B14F-4D97-AF65-F5344CB8AC3E}">
        <p14:creationId xmlns:p14="http://schemas.microsoft.com/office/powerpoint/2010/main" val="24115705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22FEED5-5924-4274-8FA4-CCC0D4E92552}"/>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99A7EB24-ACF1-497E-9EDB-742041A3FE85}" type="slidenum">
              <a:rPr lang="en-US" altLang="en-US" sz="1300" b="0">
                <a:latin typeface="Times New Roman" panose="02020603050405020304" pitchFamily="18" charset="0"/>
              </a:rPr>
              <a:pPr algn="r" eaLnBrk="1" hangingPunct="1"/>
              <a:t>1</a:t>
            </a:fld>
            <a:endParaRPr lang="en-US" altLang="en-US" sz="1300" b="0">
              <a:latin typeface="Times New Roman" panose="02020603050405020304" pitchFamily="18" charset="0"/>
            </a:endParaRPr>
          </a:p>
        </p:txBody>
      </p:sp>
      <p:sp>
        <p:nvSpPr>
          <p:cNvPr id="6147" name="Rectangle 2">
            <a:extLst>
              <a:ext uri="{FF2B5EF4-FFF2-40B4-BE49-F238E27FC236}">
                <a16:creationId xmlns:a16="http://schemas.microsoft.com/office/drawing/2014/main" id="{25E42194-CE19-4440-B482-CE54C09BCA39}"/>
              </a:ext>
            </a:extLst>
          </p:cNvPr>
          <p:cNvSpPr>
            <a:spLocks noGrp="1" noRot="1" noChangeAspect="1" noChangeArrowheads="1" noTextEdit="1"/>
          </p:cNvSpPr>
          <p:nvPr>
            <p:ph type="sldImg"/>
          </p:nvPr>
        </p:nvSpPr>
        <p:spPr>
          <a:xfrm>
            <a:off x="1182688" y="695325"/>
            <a:ext cx="4648200" cy="3486150"/>
          </a:xfrm>
          <a:ln/>
        </p:spPr>
      </p:sp>
      <p:sp>
        <p:nvSpPr>
          <p:cNvPr id="6148" name="Rectangle 3">
            <a:extLst>
              <a:ext uri="{FF2B5EF4-FFF2-40B4-BE49-F238E27FC236}">
                <a16:creationId xmlns:a16="http://schemas.microsoft.com/office/drawing/2014/main" id="{9A60673A-9C6C-47D6-BCF9-806CB8F04B25}"/>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n-US" altLang="en-US">
              <a:latin typeface="Times New Roman" panose="02020603050405020304" pitchFamily="18" charset="0"/>
            </a:endParaRPr>
          </a:p>
        </p:txBody>
      </p:sp>
    </p:spTree>
    <p:extLst>
      <p:ext uri="{BB962C8B-B14F-4D97-AF65-F5344CB8AC3E}">
        <p14:creationId xmlns:p14="http://schemas.microsoft.com/office/powerpoint/2010/main" val="839948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5952FC7-4BB3-466B-BE70-AECD938AB82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292CF8E1-A0C0-4C3F-967D-F2BA694AD203}" type="slidenum">
              <a:rPr lang="en-US" altLang="en-US" sz="1300" b="0">
                <a:latin typeface="Times New Roman" panose="02020603050405020304" pitchFamily="18" charset="0"/>
              </a:rPr>
              <a:pPr algn="r" eaLnBrk="1" hangingPunct="1"/>
              <a:t>22</a:t>
            </a:fld>
            <a:endParaRPr lang="en-US" altLang="en-US" sz="1300" b="0">
              <a:latin typeface="Times New Roman" panose="02020603050405020304" pitchFamily="18" charset="0"/>
            </a:endParaRPr>
          </a:p>
        </p:txBody>
      </p:sp>
      <p:sp>
        <p:nvSpPr>
          <p:cNvPr id="35843" name="Rectangle 2">
            <a:extLst>
              <a:ext uri="{FF2B5EF4-FFF2-40B4-BE49-F238E27FC236}">
                <a16:creationId xmlns:a16="http://schemas.microsoft.com/office/drawing/2014/main" id="{2B910061-9233-46FF-8B45-9A293CF49B97}"/>
              </a:ext>
            </a:extLst>
          </p:cNvPr>
          <p:cNvSpPr>
            <a:spLocks noGrp="1" noRot="1" noChangeAspect="1" noChangeArrowheads="1" noTextEdit="1"/>
          </p:cNvSpPr>
          <p:nvPr>
            <p:ph type="sldImg"/>
          </p:nvPr>
        </p:nvSpPr>
        <p:spPr>
          <a:xfrm>
            <a:off x="1182688" y="695325"/>
            <a:ext cx="4648200" cy="3486150"/>
          </a:xfrm>
          <a:ln/>
        </p:spPr>
      </p:sp>
      <p:sp>
        <p:nvSpPr>
          <p:cNvPr id="35844" name="Rectangle 3">
            <a:extLst>
              <a:ext uri="{FF2B5EF4-FFF2-40B4-BE49-F238E27FC236}">
                <a16:creationId xmlns:a16="http://schemas.microsoft.com/office/drawing/2014/main" id="{93280DB5-5C7C-4A96-B3F5-7C17A74CB36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7702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45952FC7-4BB3-466B-BE70-AECD938AB82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292CF8E1-A0C0-4C3F-967D-F2BA694AD203}"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23</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35843" name="Rectangle 2">
            <a:extLst>
              <a:ext uri="{FF2B5EF4-FFF2-40B4-BE49-F238E27FC236}">
                <a16:creationId xmlns:a16="http://schemas.microsoft.com/office/drawing/2014/main" id="{2B910061-9233-46FF-8B45-9A293CF49B97}"/>
              </a:ext>
            </a:extLst>
          </p:cNvPr>
          <p:cNvSpPr>
            <a:spLocks noGrp="1" noRot="1" noChangeAspect="1" noChangeArrowheads="1" noTextEdit="1"/>
          </p:cNvSpPr>
          <p:nvPr>
            <p:ph type="sldImg"/>
          </p:nvPr>
        </p:nvSpPr>
        <p:spPr>
          <a:xfrm>
            <a:off x="1182688" y="695325"/>
            <a:ext cx="4648200" cy="3486150"/>
          </a:xfrm>
          <a:ln/>
        </p:spPr>
      </p:sp>
      <p:sp>
        <p:nvSpPr>
          <p:cNvPr id="35844" name="Rectangle 3">
            <a:extLst>
              <a:ext uri="{FF2B5EF4-FFF2-40B4-BE49-F238E27FC236}">
                <a16:creationId xmlns:a16="http://schemas.microsoft.com/office/drawing/2014/main" id="{93280DB5-5C7C-4A96-B3F5-7C17A74CB36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999119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a:extLst>
              <a:ext uri="{FF2B5EF4-FFF2-40B4-BE49-F238E27FC236}">
                <a16:creationId xmlns:a16="http://schemas.microsoft.com/office/drawing/2014/main" id="{FE445183-EDD3-4BC9-A0DB-991A64B107C0}"/>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7788E004-B6C4-4FD3-956A-E104D3FC47C4}" type="slidenum">
              <a:rPr lang="en-US" altLang="en-US" sz="1300" b="0">
                <a:latin typeface="Times New Roman" panose="02020603050405020304" pitchFamily="18" charset="0"/>
              </a:rPr>
              <a:pPr algn="r" eaLnBrk="1" hangingPunct="1"/>
              <a:t>24</a:t>
            </a:fld>
            <a:endParaRPr lang="en-US" altLang="en-US" sz="1300" b="0">
              <a:latin typeface="Times New Roman" panose="02020603050405020304" pitchFamily="18" charset="0"/>
            </a:endParaRPr>
          </a:p>
        </p:txBody>
      </p:sp>
      <p:sp>
        <p:nvSpPr>
          <p:cNvPr id="37891" name="Rectangle 2">
            <a:extLst>
              <a:ext uri="{FF2B5EF4-FFF2-40B4-BE49-F238E27FC236}">
                <a16:creationId xmlns:a16="http://schemas.microsoft.com/office/drawing/2014/main" id="{6D475019-E83A-45E8-90C2-AD04DACAE82A}"/>
              </a:ext>
            </a:extLst>
          </p:cNvPr>
          <p:cNvSpPr>
            <a:spLocks noGrp="1" noRot="1" noChangeAspect="1" noChangeArrowheads="1" noTextEdit="1"/>
          </p:cNvSpPr>
          <p:nvPr>
            <p:ph type="sldImg"/>
          </p:nvPr>
        </p:nvSpPr>
        <p:spPr>
          <a:xfrm>
            <a:off x="1182688" y="695325"/>
            <a:ext cx="4648200" cy="3486150"/>
          </a:xfrm>
          <a:ln/>
        </p:spPr>
      </p:sp>
      <p:sp>
        <p:nvSpPr>
          <p:cNvPr id="37892" name="Rectangle 3">
            <a:extLst>
              <a:ext uri="{FF2B5EF4-FFF2-40B4-BE49-F238E27FC236}">
                <a16:creationId xmlns:a16="http://schemas.microsoft.com/office/drawing/2014/main" id="{B3A54C4B-BA65-43B1-A3C0-2C866BE8530A}"/>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8535908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Parent and Family Handbook will be available once published by Operations.  </a:t>
            </a:r>
          </a:p>
        </p:txBody>
      </p:sp>
      <p:sp>
        <p:nvSpPr>
          <p:cNvPr id="4" name="Slide Number Placeholder 3"/>
          <p:cNvSpPr>
            <a:spLocks noGrp="1"/>
          </p:cNvSpPr>
          <p:nvPr>
            <p:ph type="sldNum" sz="quarter" idx="5"/>
          </p:nvPr>
        </p:nvSpPr>
        <p:spPr/>
        <p:txBody>
          <a:bodyPr/>
          <a:lstStyle/>
          <a:p>
            <a:fld id="{01F2A70B-78F2-4DCF-B53B-C990D2FAFB8A}" type="slidenum">
              <a:rPr lang="en-US" smtClean="0"/>
              <a:t>26</a:t>
            </a:fld>
            <a:endParaRPr lang="en-US"/>
          </a:p>
        </p:txBody>
      </p:sp>
    </p:spTree>
    <p:extLst>
      <p:ext uri="{BB962C8B-B14F-4D97-AF65-F5344CB8AC3E}">
        <p14:creationId xmlns:p14="http://schemas.microsoft.com/office/powerpoint/2010/main" val="162909903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a:extLst>
              <a:ext uri="{FF2B5EF4-FFF2-40B4-BE49-F238E27FC236}">
                <a16:creationId xmlns:a16="http://schemas.microsoft.com/office/drawing/2014/main" id="{D80ECC66-0414-499F-904E-11CF79395B48}"/>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949325" rtl="0" eaLnBrk="1" fontAlgn="auto" latinLnBrk="0" hangingPunct="1">
              <a:lnSpc>
                <a:spcPct val="100000"/>
              </a:lnSpc>
              <a:spcBef>
                <a:spcPts val="0"/>
              </a:spcBef>
              <a:spcAft>
                <a:spcPts val="0"/>
              </a:spcAft>
              <a:buClrTx/>
              <a:buSzTx/>
              <a:buFontTx/>
              <a:buNone/>
              <a:tabLst/>
              <a:defRPr/>
            </a:pPr>
            <a:fld id="{06977E0B-5642-4688-9A85-CF56D6EE0F8A}" type="slidenum">
              <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rPr>
              <a:pPr marL="0" marR="0" lvl="0" indent="0" algn="r" defTabSz="949325" rtl="0" eaLnBrk="1" fontAlgn="auto" latinLnBrk="0" hangingPunct="1">
                <a:lnSpc>
                  <a:spcPct val="100000"/>
                </a:lnSpc>
                <a:spcBef>
                  <a:spcPts val="0"/>
                </a:spcBef>
                <a:spcAft>
                  <a:spcPts val="0"/>
                </a:spcAft>
                <a:buClrTx/>
                <a:buSzTx/>
                <a:buFontTx/>
                <a:buNone/>
                <a:tabLst/>
                <a:defRPr/>
              </a:pPr>
              <a:t>27</a:t>
            </a:fld>
            <a:endParaRPr kumimoji="0" lang="en-US" altLang="en-US" sz="1300" b="0" i="0" u="none" strike="noStrike" kern="1200" cap="none" spc="0" normalizeH="0" baseline="0" noProof="0">
              <a:ln>
                <a:noFill/>
              </a:ln>
              <a:solidFill>
                <a:prstClr val="black"/>
              </a:solidFill>
              <a:effectLst/>
              <a:uLnTx/>
              <a:uFillTx/>
              <a:latin typeface="Times New Roman" panose="02020603050405020304" pitchFamily="18" charset="0"/>
              <a:ea typeface="+mn-ea"/>
              <a:cs typeface="+mn-cs"/>
            </a:endParaRPr>
          </a:p>
        </p:txBody>
      </p:sp>
      <p:sp>
        <p:nvSpPr>
          <p:cNvPr id="41987" name="Rectangle 2">
            <a:extLst>
              <a:ext uri="{FF2B5EF4-FFF2-40B4-BE49-F238E27FC236}">
                <a16:creationId xmlns:a16="http://schemas.microsoft.com/office/drawing/2014/main" id="{66EC61E4-D645-4FCF-A05F-63B0B4C6E9E3}"/>
              </a:ext>
            </a:extLst>
          </p:cNvPr>
          <p:cNvSpPr>
            <a:spLocks noGrp="1" noRot="1" noChangeAspect="1" noChangeArrowheads="1" noTextEdit="1"/>
          </p:cNvSpPr>
          <p:nvPr>
            <p:ph type="sldImg"/>
          </p:nvPr>
        </p:nvSpPr>
        <p:spPr>
          <a:xfrm>
            <a:off x="1182688" y="695325"/>
            <a:ext cx="4648200" cy="3486150"/>
          </a:xfrm>
          <a:ln/>
        </p:spPr>
      </p:sp>
      <p:sp>
        <p:nvSpPr>
          <p:cNvPr id="41988" name="Rectangle 3">
            <a:extLst>
              <a:ext uri="{FF2B5EF4-FFF2-40B4-BE49-F238E27FC236}">
                <a16:creationId xmlns:a16="http://schemas.microsoft.com/office/drawing/2014/main" id="{2D3D7B64-63CC-44CA-A897-41555A25567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r>
              <a:rPr lang="en-US" altLang="en-US" b="1">
                <a:latin typeface="Times New Roman" panose="02020603050405020304" pitchFamily="18" charset="0"/>
                <a:cs typeface="Times New Roman" panose="02020603050405020304" pitchFamily="18" charset="0"/>
              </a:rPr>
              <a:t>The policy describes how the school will carry out the parent and family engagement requirements in </a:t>
            </a:r>
            <a:r>
              <a:rPr lang="en-US" altLang="en-US" b="1" i="1">
                <a:latin typeface="Times New Roman" panose="02020603050405020304" pitchFamily="18" charset="0"/>
                <a:cs typeface="Times New Roman" panose="02020603050405020304" pitchFamily="18" charset="0"/>
              </a:rPr>
              <a:t>Every Student Succeeds Act</a:t>
            </a:r>
            <a:r>
              <a:rPr lang="en-US" altLang="en-US" b="1">
                <a:latin typeface="Times New Roman" panose="02020603050405020304" pitchFamily="18" charset="0"/>
                <a:cs typeface="Times New Roman" panose="02020603050405020304" pitchFamily="18" charset="0"/>
              </a:rPr>
              <a:t>, </a:t>
            </a:r>
            <a:r>
              <a:rPr lang="en-US" altLang="en-US" b="1" i="1">
                <a:latin typeface="Times New Roman" panose="02020603050405020304" pitchFamily="18" charset="0"/>
                <a:cs typeface="Times New Roman" panose="02020603050405020304" pitchFamily="18" charset="0"/>
              </a:rPr>
              <a:t>Title I, Part A, Section 1116. </a:t>
            </a:r>
            <a:r>
              <a:rPr lang="en-US" altLang="en-US" b="1">
                <a:latin typeface="Times New Roman" panose="02020603050405020304" pitchFamily="18" charset="0"/>
                <a:cs typeface="Times New Roman" panose="02020603050405020304" pitchFamily="18" charset="0"/>
              </a:rPr>
              <a:t>The policy must be agreed on by parents. </a:t>
            </a:r>
          </a:p>
          <a:p>
            <a:pPr eaLnBrk="1" hangingPunct="1"/>
            <a:endParaRPr lang="en-US" altLang="en-US" i="1">
              <a:latin typeface="Times New Roman" panose="02020603050405020304" pitchFamily="18" charset="0"/>
              <a:cs typeface="Times New Roman" panose="02020603050405020304" pitchFamily="18" charset="0"/>
            </a:endParaRPr>
          </a:p>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1655418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DEC94A1B-7A4B-43BD-90C7-99E13A14FAE4}"/>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C8056AEF-C244-4062-8238-EC7B4119ABE8}" type="slidenum">
              <a:rPr lang="en-US" altLang="en-US" sz="1300" b="0">
                <a:latin typeface="Times New Roman" panose="02020603050405020304" pitchFamily="18" charset="0"/>
              </a:rPr>
              <a:pPr algn="r" eaLnBrk="1" hangingPunct="1"/>
              <a:t>28</a:t>
            </a:fld>
            <a:endParaRPr lang="en-US" altLang="en-US" sz="1300" b="0">
              <a:latin typeface="Times New Roman" panose="02020603050405020304" pitchFamily="18" charset="0"/>
            </a:endParaRPr>
          </a:p>
        </p:txBody>
      </p:sp>
      <p:sp>
        <p:nvSpPr>
          <p:cNvPr id="44035" name="Rectangle 2">
            <a:extLst>
              <a:ext uri="{FF2B5EF4-FFF2-40B4-BE49-F238E27FC236}">
                <a16:creationId xmlns:a16="http://schemas.microsoft.com/office/drawing/2014/main" id="{A71A690F-B305-4D0C-B60C-CD54125C175F}"/>
              </a:ext>
            </a:extLst>
          </p:cNvPr>
          <p:cNvSpPr>
            <a:spLocks noGrp="1" noRot="1" noChangeAspect="1" noChangeArrowheads="1" noTextEdit="1"/>
          </p:cNvSpPr>
          <p:nvPr>
            <p:ph type="sldImg"/>
          </p:nvPr>
        </p:nvSpPr>
        <p:spPr>
          <a:xfrm>
            <a:off x="1182688" y="695325"/>
            <a:ext cx="4648200" cy="3486150"/>
          </a:xfrm>
          <a:ln/>
        </p:spPr>
      </p:sp>
      <p:sp>
        <p:nvSpPr>
          <p:cNvPr id="44036" name="Rectangle 3">
            <a:extLst>
              <a:ext uri="{FF2B5EF4-FFF2-40B4-BE49-F238E27FC236}">
                <a16:creationId xmlns:a16="http://schemas.microsoft.com/office/drawing/2014/main" id="{603B274E-6F3B-4B14-AA44-91F45B65508D}"/>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b="1" i="1">
              <a:latin typeface="Times New Roman" panose="02020603050405020304" pitchFamily="18" charset="0"/>
            </a:endParaRPr>
          </a:p>
        </p:txBody>
      </p:sp>
    </p:spTree>
    <p:extLst>
      <p:ext uri="{BB962C8B-B14F-4D97-AF65-F5344CB8AC3E}">
        <p14:creationId xmlns:p14="http://schemas.microsoft.com/office/powerpoint/2010/main" val="41802399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786B83B-E228-422A-B5EF-5EC4C7C72BC3}"/>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FCE3E7F-AEEA-4D08-B9F8-DEC11DBEE08B}" type="slidenum">
              <a:rPr lang="en-US" altLang="en-US" sz="1300" b="0">
                <a:latin typeface="Times New Roman" panose="02020603050405020304" pitchFamily="18" charset="0"/>
              </a:rPr>
              <a:pPr algn="r" eaLnBrk="1" hangingPunct="1"/>
              <a:t>30</a:t>
            </a:fld>
            <a:endParaRPr lang="en-US" altLang="en-US" sz="1300" b="0">
              <a:latin typeface="Times New Roman" panose="02020603050405020304" pitchFamily="18" charset="0"/>
            </a:endParaRPr>
          </a:p>
        </p:txBody>
      </p:sp>
      <p:sp>
        <p:nvSpPr>
          <p:cNvPr id="47107" name="Rectangle 2">
            <a:extLst>
              <a:ext uri="{FF2B5EF4-FFF2-40B4-BE49-F238E27FC236}">
                <a16:creationId xmlns:a16="http://schemas.microsoft.com/office/drawing/2014/main" id="{F6C6B1F4-0F73-4182-8DA1-47B0B6213C11}"/>
              </a:ext>
            </a:extLst>
          </p:cNvPr>
          <p:cNvSpPr>
            <a:spLocks noGrp="1" noRot="1" noChangeAspect="1" noChangeArrowheads="1" noTextEdit="1"/>
          </p:cNvSpPr>
          <p:nvPr>
            <p:ph type="sldImg"/>
          </p:nvPr>
        </p:nvSpPr>
        <p:spPr>
          <a:xfrm>
            <a:off x="1182688" y="695325"/>
            <a:ext cx="4648200" cy="3486150"/>
          </a:xfrm>
          <a:ln/>
        </p:spPr>
      </p:sp>
      <p:sp>
        <p:nvSpPr>
          <p:cNvPr id="47108" name="Rectangle 3">
            <a:extLst>
              <a:ext uri="{FF2B5EF4-FFF2-40B4-BE49-F238E27FC236}">
                <a16:creationId xmlns:a16="http://schemas.microsoft.com/office/drawing/2014/main" id="{E7266935-2B66-4083-BD9D-8176DB0A7E6C}"/>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3889085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52EABA6-1897-4D07-AB40-DA7F4298EA2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3E90DEB5-B053-4AE5-8BA2-10C761D9F607}" type="slidenum">
              <a:rPr lang="en-US" altLang="en-US" sz="1300" b="0">
                <a:latin typeface="Times New Roman" panose="02020603050405020304" pitchFamily="18" charset="0"/>
              </a:rPr>
              <a:pPr algn="r" eaLnBrk="1" hangingPunct="1"/>
              <a:t>31</a:t>
            </a:fld>
            <a:endParaRPr lang="en-US" altLang="en-US" sz="1300" b="0">
              <a:latin typeface="Times New Roman" panose="02020603050405020304" pitchFamily="18" charset="0"/>
            </a:endParaRPr>
          </a:p>
        </p:txBody>
      </p:sp>
      <p:sp>
        <p:nvSpPr>
          <p:cNvPr id="49155" name="Rectangle 2">
            <a:extLst>
              <a:ext uri="{FF2B5EF4-FFF2-40B4-BE49-F238E27FC236}">
                <a16:creationId xmlns:a16="http://schemas.microsoft.com/office/drawing/2014/main" id="{4061B45A-D7AB-4BE9-8DC4-011C53429D33}"/>
              </a:ext>
            </a:extLst>
          </p:cNvPr>
          <p:cNvSpPr>
            <a:spLocks noGrp="1" noRot="1" noChangeAspect="1" noChangeArrowheads="1" noTextEdit="1"/>
          </p:cNvSpPr>
          <p:nvPr>
            <p:ph type="sldImg"/>
          </p:nvPr>
        </p:nvSpPr>
        <p:spPr>
          <a:xfrm>
            <a:off x="1182688" y="695325"/>
            <a:ext cx="4648200" cy="3486150"/>
          </a:xfrm>
          <a:ln/>
        </p:spPr>
      </p:sp>
      <p:sp>
        <p:nvSpPr>
          <p:cNvPr id="49156" name="Rectangle 3">
            <a:extLst>
              <a:ext uri="{FF2B5EF4-FFF2-40B4-BE49-F238E27FC236}">
                <a16:creationId xmlns:a16="http://schemas.microsoft.com/office/drawing/2014/main" id="{829CD38D-0F3B-4D86-9FE2-E8595C8155E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5240096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a:extLst>
              <a:ext uri="{FF2B5EF4-FFF2-40B4-BE49-F238E27FC236}">
                <a16:creationId xmlns:a16="http://schemas.microsoft.com/office/drawing/2014/main" id="{A52EABA6-1897-4D07-AB40-DA7F4298EA2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3E90DEB5-B053-4AE5-8BA2-10C761D9F607}" type="slidenum">
              <a:rPr lang="en-US" altLang="en-US" sz="1300" b="0">
                <a:latin typeface="Times New Roman" panose="02020603050405020304" pitchFamily="18" charset="0"/>
              </a:rPr>
              <a:pPr algn="r" eaLnBrk="1" hangingPunct="1"/>
              <a:t>33</a:t>
            </a:fld>
            <a:endParaRPr lang="en-US" altLang="en-US" sz="1300" b="0">
              <a:latin typeface="Times New Roman" panose="02020603050405020304" pitchFamily="18" charset="0"/>
            </a:endParaRPr>
          </a:p>
        </p:txBody>
      </p:sp>
      <p:sp>
        <p:nvSpPr>
          <p:cNvPr id="49155" name="Rectangle 2">
            <a:extLst>
              <a:ext uri="{FF2B5EF4-FFF2-40B4-BE49-F238E27FC236}">
                <a16:creationId xmlns:a16="http://schemas.microsoft.com/office/drawing/2014/main" id="{4061B45A-D7AB-4BE9-8DC4-011C53429D33}"/>
              </a:ext>
            </a:extLst>
          </p:cNvPr>
          <p:cNvSpPr>
            <a:spLocks noGrp="1" noRot="1" noChangeAspect="1" noChangeArrowheads="1" noTextEdit="1"/>
          </p:cNvSpPr>
          <p:nvPr>
            <p:ph type="sldImg"/>
          </p:nvPr>
        </p:nvSpPr>
        <p:spPr>
          <a:xfrm>
            <a:off x="1182688" y="695325"/>
            <a:ext cx="4648200" cy="3486150"/>
          </a:xfrm>
          <a:ln/>
        </p:spPr>
      </p:sp>
      <p:sp>
        <p:nvSpPr>
          <p:cNvPr id="49156" name="Rectangle 3">
            <a:extLst>
              <a:ext uri="{FF2B5EF4-FFF2-40B4-BE49-F238E27FC236}">
                <a16:creationId xmlns:a16="http://schemas.microsoft.com/office/drawing/2014/main" id="{829CD38D-0F3B-4D86-9FE2-E8595C8155E0}"/>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6223690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a:extLst>
              <a:ext uri="{FF2B5EF4-FFF2-40B4-BE49-F238E27FC236}">
                <a16:creationId xmlns:a16="http://schemas.microsoft.com/office/drawing/2014/main" id="{5786B83B-E228-422A-B5EF-5EC4C7C72BC3}"/>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FCE3E7F-AEEA-4D08-B9F8-DEC11DBEE08B}" type="slidenum">
              <a:rPr lang="en-US" altLang="en-US" sz="1300" b="0">
                <a:latin typeface="Times New Roman" panose="02020603050405020304" pitchFamily="18" charset="0"/>
              </a:rPr>
              <a:pPr algn="r" eaLnBrk="1" hangingPunct="1"/>
              <a:t>34</a:t>
            </a:fld>
            <a:endParaRPr lang="en-US" altLang="en-US" sz="1300" b="0">
              <a:latin typeface="Times New Roman" panose="02020603050405020304" pitchFamily="18" charset="0"/>
            </a:endParaRPr>
          </a:p>
        </p:txBody>
      </p:sp>
      <p:sp>
        <p:nvSpPr>
          <p:cNvPr id="47107" name="Rectangle 2">
            <a:extLst>
              <a:ext uri="{FF2B5EF4-FFF2-40B4-BE49-F238E27FC236}">
                <a16:creationId xmlns:a16="http://schemas.microsoft.com/office/drawing/2014/main" id="{F6C6B1F4-0F73-4182-8DA1-47B0B6213C11}"/>
              </a:ext>
            </a:extLst>
          </p:cNvPr>
          <p:cNvSpPr>
            <a:spLocks noGrp="1" noRot="1" noChangeAspect="1" noChangeArrowheads="1" noTextEdit="1"/>
          </p:cNvSpPr>
          <p:nvPr>
            <p:ph type="sldImg"/>
          </p:nvPr>
        </p:nvSpPr>
        <p:spPr>
          <a:xfrm>
            <a:off x="1182688" y="695325"/>
            <a:ext cx="4648200" cy="3486150"/>
          </a:xfrm>
          <a:ln/>
        </p:spPr>
      </p:sp>
      <p:sp>
        <p:nvSpPr>
          <p:cNvPr id="47108" name="Rectangle 3">
            <a:extLst>
              <a:ext uri="{FF2B5EF4-FFF2-40B4-BE49-F238E27FC236}">
                <a16:creationId xmlns:a16="http://schemas.microsoft.com/office/drawing/2014/main" id="{E7266935-2B66-4083-BD9D-8176DB0A7E6C}"/>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0080533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a:extLst>
              <a:ext uri="{FF2B5EF4-FFF2-40B4-BE49-F238E27FC236}">
                <a16:creationId xmlns:a16="http://schemas.microsoft.com/office/drawing/2014/main" id="{DC360789-16B3-45CC-8F82-98A7221DD27C}"/>
              </a:ext>
            </a:extLst>
          </p:cNvPr>
          <p:cNvSpPr>
            <a:spLocks noGrp="1" noRot="1" noChangeAspect="1" noChangeArrowheads="1" noTextEdit="1"/>
          </p:cNvSpPr>
          <p:nvPr>
            <p:ph type="sldImg"/>
          </p:nvPr>
        </p:nvSpPr>
        <p:spPr>
          <a:xfrm>
            <a:off x="1143000" y="685800"/>
            <a:ext cx="4572000" cy="3429000"/>
          </a:xfrm>
          <a:ln/>
        </p:spPr>
      </p:sp>
      <p:sp>
        <p:nvSpPr>
          <p:cNvPr id="11267" name="Notes Placeholder 2">
            <a:extLst>
              <a:ext uri="{FF2B5EF4-FFF2-40B4-BE49-F238E27FC236}">
                <a16:creationId xmlns:a16="http://schemas.microsoft.com/office/drawing/2014/main" id="{225479D6-534A-4E53-8675-31AA01484DE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Times New Roman" panose="02020603050405020304" pitchFamily="18" charset="0"/>
              </a:rPr>
              <a:t>Poverty ranking </a:t>
            </a:r>
            <a:r>
              <a:rPr lang="en-US" altLang="en-US">
                <a:solidFill>
                  <a:srgbClr val="000000"/>
                </a:solidFill>
                <a:latin typeface="Times New Roman" panose="02020603050405020304" pitchFamily="18" charset="0"/>
                <a:cs typeface="Times New Roman" panose="02020603050405020304" pitchFamily="18" charset="0"/>
              </a:rPr>
              <a:t>based on free- or reduced-price meal applications and/or CalWORKS</a:t>
            </a:r>
          </a:p>
        </p:txBody>
      </p:sp>
      <p:sp>
        <p:nvSpPr>
          <p:cNvPr id="11268" name="Slide Number Placeholder 3">
            <a:extLst>
              <a:ext uri="{FF2B5EF4-FFF2-40B4-BE49-F238E27FC236}">
                <a16:creationId xmlns:a16="http://schemas.microsoft.com/office/drawing/2014/main" id="{CCF2924C-EC2B-47F2-9B43-27FEE03AB774}"/>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2870DB43-8A78-4D73-B139-005EF2FABB40}" type="slidenum">
              <a:rPr lang="en-US" altLang="en-US" b="0">
                <a:latin typeface="Times New Roman" panose="02020603050405020304" pitchFamily="18" charset="0"/>
              </a:rPr>
              <a:pPr/>
              <a:t>5</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9245442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a:extLst>
              <a:ext uri="{FF2B5EF4-FFF2-40B4-BE49-F238E27FC236}">
                <a16:creationId xmlns:a16="http://schemas.microsoft.com/office/drawing/2014/main" id="{8F03D37C-39AF-4115-9A95-CC0CEA9BBFA9}"/>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C92F067C-A219-4F03-B91A-B86C3DE47AE7}" type="slidenum">
              <a:rPr lang="en-US" altLang="en-US" sz="1300" b="0">
                <a:latin typeface="Times New Roman" panose="02020603050405020304" pitchFamily="18" charset="0"/>
              </a:rPr>
              <a:pPr algn="r" eaLnBrk="1" hangingPunct="1"/>
              <a:t>36</a:t>
            </a:fld>
            <a:endParaRPr lang="en-US" altLang="en-US" sz="1300" b="0">
              <a:latin typeface="Times New Roman" panose="02020603050405020304" pitchFamily="18" charset="0"/>
            </a:endParaRPr>
          </a:p>
        </p:txBody>
      </p:sp>
      <p:sp>
        <p:nvSpPr>
          <p:cNvPr id="52227" name="Rectangle 2">
            <a:extLst>
              <a:ext uri="{FF2B5EF4-FFF2-40B4-BE49-F238E27FC236}">
                <a16:creationId xmlns:a16="http://schemas.microsoft.com/office/drawing/2014/main" id="{7BD56B81-FD13-4D8A-B7B7-089337880BD7}"/>
              </a:ext>
            </a:extLst>
          </p:cNvPr>
          <p:cNvSpPr>
            <a:spLocks noGrp="1" noRot="1" noChangeAspect="1" noChangeArrowheads="1" noTextEdit="1"/>
          </p:cNvSpPr>
          <p:nvPr>
            <p:ph type="sldImg"/>
          </p:nvPr>
        </p:nvSpPr>
        <p:spPr>
          <a:xfrm>
            <a:off x="1182688" y="695325"/>
            <a:ext cx="4648200" cy="3486150"/>
          </a:xfrm>
          <a:ln/>
        </p:spPr>
      </p:sp>
      <p:sp>
        <p:nvSpPr>
          <p:cNvPr id="52228" name="Rectangle 3">
            <a:extLst>
              <a:ext uri="{FF2B5EF4-FFF2-40B4-BE49-F238E27FC236}">
                <a16:creationId xmlns:a16="http://schemas.microsoft.com/office/drawing/2014/main" id="{7EE368DE-9B2E-4223-BB38-5C2748F60DF2}"/>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i="1">
              <a:latin typeface="Times New Roman" panose="02020603050405020304" pitchFamily="18" charset="0"/>
            </a:endParaRPr>
          </a:p>
        </p:txBody>
      </p:sp>
    </p:spTree>
    <p:extLst>
      <p:ext uri="{BB962C8B-B14F-4D97-AF65-F5344CB8AC3E}">
        <p14:creationId xmlns:p14="http://schemas.microsoft.com/office/powerpoint/2010/main" val="416003807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a:extLst>
              <a:ext uri="{FF2B5EF4-FFF2-40B4-BE49-F238E27FC236}">
                <a16:creationId xmlns:a16="http://schemas.microsoft.com/office/drawing/2014/main" id="{FD510482-400B-449C-BDD8-F83BC7A56EF0}"/>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9628DB9C-7931-43C9-BB41-69FAFEC3C2DE}" type="slidenum">
              <a:rPr lang="en-US" altLang="en-US" sz="1300" b="0">
                <a:latin typeface="Times New Roman" panose="02020603050405020304" pitchFamily="18" charset="0"/>
              </a:rPr>
              <a:pPr algn="r" eaLnBrk="1" hangingPunct="1"/>
              <a:t>37</a:t>
            </a:fld>
            <a:endParaRPr lang="en-US" altLang="en-US" sz="1300" b="0">
              <a:latin typeface="Times New Roman" panose="02020603050405020304" pitchFamily="18" charset="0"/>
            </a:endParaRPr>
          </a:p>
        </p:txBody>
      </p:sp>
      <p:sp>
        <p:nvSpPr>
          <p:cNvPr id="54275" name="Rectangle 2">
            <a:extLst>
              <a:ext uri="{FF2B5EF4-FFF2-40B4-BE49-F238E27FC236}">
                <a16:creationId xmlns:a16="http://schemas.microsoft.com/office/drawing/2014/main" id="{A2B5FD1D-44FF-4AE3-94DC-F7C7816FAA14}"/>
              </a:ext>
            </a:extLst>
          </p:cNvPr>
          <p:cNvSpPr>
            <a:spLocks noGrp="1" noRot="1" noChangeAspect="1" noChangeArrowheads="1" noTextEdit="1"/>
          </p:cNvSpPr>
          <p:nvPr>
            <p:ph type="sldImg"/>
          </p:nvPr>
        </p:nvSpPr>
        <p:spPr>
          <a:xfrm>
            <a:off x="1182688" y="695325"/>
            <a:ext cx="4648200" cy="3486150"/>
          </a:xfrm>
          <a:ln/>
        </p:spPr>
      </p:sp>
      <p:sp>
        <p:nvSpPr>
          <p:cNvPr id="54276" name="Rectangle 3">
            <a:extLst>
              <a:ext uri="{FF2B5EF4-FFF2-40B4-BE49-F238E27FC236}">
                <a16:creationId xmlns:a16="http://schemas.microsoft.com/office/drawing/2014/main" id="{9C7ED9D6-DFB8-407A-A075-23EE30AB8B4A}"/>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32761435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9302F3D6-E28C-4B42-B9E5-BAAC8F486982}"/>
              </a:ext>
            </a:extLst>
          </p:cNvPr>
          <p:cNvSpPr>
            <a:spLocks noGrp="1" noRot="1" noChangeAspect="1" noChangeArrowheads="1" noTextEdit="1"/>
          </p:cNvSpPr>
          <p:nvPr>
            <p:ph type="sldImg"/>
          </p:nvPr>
        </p:nvSpPr>
        <p:spPr>
          <a:xfrm>
            <a:off x="1143000" y="685800"/>
            <a:ext cx="4572000" cy="3429000"/>
          </a:xfrm>
          <a:ln/>
        </p:spPr>
      </p:sp>
      <p:sp>
        <p:nvSpPr>
          <p:cNvPr id="57347" name="Notes Placeholder 2">
            <a:extLst>
              <a:ext uri="{FF2B5EF4-FFF2-40B4-BE49-F238E27FC236}">
                <a16:creationId xmlns:a16="http://schemas.microsoft.com/office/drawing/2014/main" id="{14E2CC57-318A-4098-A7F5-F0CFDEA6B353}"/>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cs typeface="Times New Roman" panose="02020603050405020304" pitchFamily="18" charset="0"/>
              </a:rPr>
              <a:t>Data points are based on the California School Dashboard (available at caschooldashboard.org).</a:t>
            </a:r>
          </a:p>
          <a:p>
            <a:endParaRPr lang="en-US" altLang="en-US">
              <a:latin typeface="Times New Roman" panose="02020603050405020304" pitchFamily="18" charset="0"/>
            </a:endParaRPr>
          </a:p>
        </p:txBody>
      </p:sp>
      <p:sp>
        <p:nvSpPr>
          <p:cNvPr id="57348" name="Slide Number Placeholder 3">
            <a:extLst>
              <a:ext uri="{FF2B5EF4-FFF2-40B4-BE49-F238E27FC236}">
                <a16:creationId xmlns:a16="http://schemas.microsoft.com/office/drawing/2014/main" id="{79B22624-332A-4D36-929F-4C3E589D49BD}"/>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CD21DA2F-8953-47D3-8C63-8165C3E23409}" type="slidenum">
              <a:rPr lang="en-US" altLang="en-US" b="0">
                <a:latin typeface="Times New Roman" panose="02020603050405020304" pitchFamily="18" charset="0"/>
              </a:rPr>
              <a:pPr/>
              <a:t>39</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6857225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a:extLst>
              <a:ext uri="{FF2B5EF4-FFF2-40B4-BE49-F238E27FC236}">
                <a16:creationId xmlns:a16="http://schemas.microsoft.com/office/drawing/2014/main" id="{21A8B585-31AD-4168-A793-674605BEF11E}"/>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FEA1CCA1-C993-446B-BC75-9CB54D6B6251}" type="slidenum">
              <a:rPr lang="en-US" altLang="en-US" sz="1300" b="0">
                <a:latin typeface="Times New Roman" panose="02020603050405020304" pitchFamily="18" charset="0"/>
              </a:rPr>
              <a:pPr algn="r" eaLnBrk="1" hangingPunct="1"/>
              <a:t>40</a:t>
            </a:fld>
            <a:endParaRPr lang="en-US" altLang="en-US" sz="1300" b="0">
              <a:latin typeface="Times New Roman" panose="02020603050405020304" pitchFamily="18" charset="0"/>
            </a:endParaRPr>
          </a:p>
        </p:txBody>
      </p:sp>
      <p:sp>
        <p:nvSpPr>
          <p:cNvPr id="59395" name="Rectangle 2">
            <a:extLst>
              <a:ext uri="{FF2B5EF4-FFF2-40B4-BE49-F238E27FC236}">
                <a16:creationId xmlns:a16="http://schemas.microsoft.com/office/drawing/2014/main" id="{FFCE9552-E314-4E06-A2CC-2BDBCF09E8B2}"/>
              </a:ext>
            </a:extLst>
          </p:cNvPr>
          <p:cNvSpPr>
            <a:spLocks noGrp="1" noRot="1" noChangeAspect="1" noChangeArrowheads="1" noTextEdit="1"/>
          </p:cNvSpPr>
          <p:nvPr>
            <p:ph type="sldImg"/>
          </p:nvPr>
        </p:nvSpPr>
        <p:spPr>
          <a:xfrm>
            <a:off x="1182688" y="695325"/>
            <a:ext cx="4648200" cy="3486150"/>
          </a:xfrm>
          <a:ln/>
        </p:spPr>
      </p:sp>
      <p:sp>
        <p:nvSpPr>
          <p:cNvPr id="59396" name="Rectangle 3">
            <a:extLst>
              <a:ext uri="{FF2B5EF4-FFF2-40B4-BE49-F238E27FC236}">
                <a16:creationId xmlns:a16="http://schemas.microsoft.com/office/drawing/2014/main" id="{69FC094D-9469-464C-A328-3A8718CA66C8}"/>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781374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a:extLst>
              <a:ext uri="{FF2B5EF4-FFF2-40B4-BE49-F238E27FC236}">
                <a16:creationId xmlns:a16="http://schemas.microsoft.com/office/drawing/2014/main" id="{A4FEDBD4-D6B3-49BB-9233-9D3E5C9FD518}"/>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0AC89012-1096-41A1-9C43-437FA44F7F0F}" type="slidenum">
              <a:rPr lang="en-US" altLang="en-US" sz="1300" b="0">
                <a:latin typeface="Times New Roman" panose="02020603050405020304" pitchFamily="18" charset="0"/>
              </a:rPr>
              <a:pPr algn="r" eaLnBrk="1" hangingPunct="1"/>
              <a:t>43</a:t>
            </a:fld>
            <a:endParaRPr lang="en-US" altLang="en-US" sz="1300" b="0">
              <a:latin typeface="Times New Roman" panose="02020603050405020304" pitchFamily="18" charset="0"/>
            </a:endParaRPr>
          </a:p>
        </p:txBody>
      </p:sp>
      <p:sp>
        <p:nvSpPr>
          <p:cNvPr id="62467" name="Rectangle 2">
            <a:extLst>
              <a:ext uri="{FF2B5EF4-FFF2-40B4-BE49-F238E27FC236}">
                <a16:creationId xmlns:a16="http://schemas.microsoft.com/office/drawing/2014/main" id="{1DEA8A77-653A-467C-9CE2-7E2CC894D976}"/>
              </a:ext>
            </a:extLst>
          </p:cNvPr>
          <p:cNvSpPr>
            <a:spLocks noGrp="1" noRot="1" noChangeAspect="1" noChangeArrowheads="1" noTextEdit="1"/>
          </p:cNvSpPr>
          <p:nvPr>
            <p:ph type="sldImg"/>
          </p:nvPr>
        </p:nvSpPr>
        <p:spPr>
          <a:xfrm>
            <a:off x="1182688" y="695325"/>
            <a:ext cx="4648200" cy="3486150"/>
          </a:xfrm>
          <a:ln/>
        </p:spPr>
      </p:sp>
      <p:sp>
        <p:nvSpPr>
          <p:cNvPr id="62468" name="Rectangle 3">
            <a:extLst>
              <a:ext uri="{FF2B5EF4-FFF2-40B4-BE49-F238E27FC236}">
                <a16:creationId xmlns:a16="http://schemas.microsoft.com/office/drawing/2014/main" id="{976757A3-CC46-4C2A-A814-6A4AD3F79A1E}"/>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292529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a:extLst>
              <a:ext uri="{FF2B5EF4-FFF2-40B4-BE49-F238E27FC236}">
                <a16:creationId xmlns:a16="http://schemas.microsoft.com/office/drawing/2014/main" id="{490295ED-59AF-43A1-9445-F5ED38C413FC}"/>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5E1D3EC4-0D36-455A-B153-BDD198E784CB}" type="slidenum">
              <a:rPr lang="en-US" altLang="en-US" sz="1300" b="0">
                <a:latin typeface="Times New Roman" panose="02020603050405020304" pitchFamily="18" charset="0"/>
              </a:rPr>
              <a:pPr algn="r" eaLnBrk="1" hangingPunct="1"/>
              <a:t>9</a:t>
            </a:fld>
            <a:endParaRPr lang="en-US" altLang="en-US" sz="1300" b="0">
              <a:latin typeface="Times New Roman" panose="02020603050405020304" pitchFamily="18" charset="0"/>
            </a:endParaRPr>
          </a:p>
        </p:txBody>
      </p:sp>
      <p:sp>
        <p:nvSpPr>
          <p:cNvPr id="16387" name="Rectangle 2">
            <a:extLst>
              <a:ext uri="{FF2B5EF4-FFF2-40B4-BE49-F238E27FC236}">
                <a16:creationId xmlns:a16="http://schemas.microsoft.com/office/drawing/2014/main" id="{491F64E9-2847-45D1-BA30-076D662914C2}"/>
              </a:ext>
            </a:extLst>
          </p:cNvPr>
          <p:cNvSpPr>
            <a:spLocks noGrp="1" noRot="1" noChangeAspect="1" noChangeArrowheads="1" noTextEdit="1"/>
          </p:cNvSpPr>
          <p:nvPr>
            <p:ph type="sldImg"/>
          </p:nvPr>
        </p:nvSpPr>
        <p:spPr>
          <a:xfrm>
            <a:off x="1182688" y="695325"/>
            <a:ext cx="4648200" cy="3486150"/>
          </a:xfrm>
          <a:ln/>
        </p:spPr>
      </p:sp>
      <p:sp>
        <p:nvSpPr>
          <p:cNvPr id="16388" name="Rectangle 3">
            <a:extLst>
              <a:ext uri="{FF2B5EF4-FFF2-40B4-BE49-F238E27FC236}">
                <a16:creationId xmlns:a16="http://schemas.microsoft.com/office/drawing/2014/main" id="{5F73C1F0-646D-4720-BBD1-8D81F3890794}"/>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8104033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a:extLst>
              <a:ext uri="{FF2B5EF4-FFF2-40B4-BE49-F238E27FC236}">
                <a16:creationId xmlns:a16="http://schemas.microsoft.com/office/drawing/2014/main" id="{82630D74-F519-4CC9-ADE2-EAFB9767B48B}"/>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5D822C82-C5C6-40B2-BD68-6138C100E38D}" type="slidenum">
              <a:rPr lang="en-US" altLang="en-US" b="0">
                <a:latin typeface="Times New Roman" panose="02020603050405020304" pitchFamily="18" charset="0"/>
              </a:rPr>
              <a:pPr/>
              <a:t>12</a:t>
            </a:fld>
            <a:endParaRPr lang="en-US" altLang="en-US" b="0">
              <a:latin typeface="Times New Roman" panose="02020603050405020304" pitchFamily="18" charset="0"/>
            </a:endParaRPr>
          </a:p>
        </p:txBody>
      </p:sp>
      <p:sp>
        <p:nvSpPr>
          <p:cNvPr id="20483" name="Rectangle 2">
            <a:extLst>
              <a:ext uri="{FF2B5EF4-FFF2-40B4-BE49-F238E27FC236}">
                <a16:creationId xmlns:a16="http://schemas.microsoft.com/office/drawing/2014/main" id="{7857B62A-AE91-4CF8-AFD1-BD61ACEB2F69}"/>
              </a:ext>
            </a:extLst>
          </p:cNvPr>
          <p:cNvSpPr>
            <a:spLocks noGrp="1" noRot="1" noChangeAspect="1" noChangeArrowheads="1" noTextEdit="1"/>
          </p:cNvSpPr>
          <p:nvPr>
            <p:ph type="sldImg"/>
          </p:nvPr>
        </p:nvSpPr>
        <p:spPr>
          <a:xfrm>
            <a:off x="1143000" y="685800"/>
            <a:ext cx="4572000" cy="3429000"/>
          </a:xfrm>
          <a:ln/>
        </p:spPr>
      </p:sp>
      <p:sp>
        <p:nvSpPr>
          <p:cNvPr id="20484" name="Rectangle 3">
            <a:extLst>
              <a:ext uri="{FF2B5EF4-FFF2-40B4-BE49-F238E27FC236}">
                <a16:creationId xmlns:a16="http://schemas.microsoft.com/office/drawing/2014/main" id="{206A39A4-F02B-4C99-8147-95A51B0B573E}"/>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1714654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a:extLst>
              <a:ext uri="{FF2B5EF4-FFF2-40B4-BE49-F238E27FC236}">
                <a16:creationId xmlns:a16="http://schemas.microsoft.com/office/drawing/2014/main" id="{5C0B6E7F-C1DF-47FA-96C9-CA26BB4B7A59}"/>
              </a:ext>
            </a:extLst>
          </p:cNvPr>
          <p:cNvSpPr txBox="1">
            <a:spLocks noGrp="1" noChangeArrowheads="1"/>
          </p:cNvSpPr>
          <p:nvPr/>
        </p:nvSpPr>
        <p:spPr bwMode="auto">
          <a:xfrm>
            <a:off x="3973513" y="8828088"/>
            <a:ext cx="3036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2" tIns="46533" rIns="93062" bIns="46533" anchor="b"/>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87A178E3-2D59-4268-9D70-3648AADFE935}" type="slidenum">
              <a:rPr lang="en-US" altLang="en-US" sz="1300" b="0">
                <a:latin typeface="Times New Roman" panose="02020603050405020304" pitchFamily="18" charset="0"/>
              </a:rPr>
              <a:pPr algn="r" eaLnBrk="1" hangingPunct="1"/>
              <a:t>13</a:t>
            </a:fld>
            <a:endParaRPr lang="en-US" altLang="en-US" sz="1300" b="0">
              <a:latin typeface="Times New Roman" panose="02020603050405020304" pitchFamily="18" charset="0"/>
            </a:endParaRPr>
          </a:p>
        </p:txBody>
      </p:sp>
      <p:sp>
        <p:nvSpPr>
          <p:cNvPr id="22531" name="Rectangle 2">
            <a:extLst>
              <a:ext uri="{FF2B5EF4-FFF2-40B4-BE49-F238E27FC236}">
                <a16:creationId xmlns:a16="http://schemas.microsoft.com/office/drawing/2014/main" id="{46D02B1B-CA71-4322-AAD9-AB79FA56E64A}"/>
              </a:ext>
            </a:extLst>
          </p:cNvPr>
          <p:cNvSpPr>
            <a:spLocks noGrp="1" noRot="1" noChangeAspect="1" noChangeArrowheads="1" noTextEdit="1"/>
          </p:cNvSpPr>
          <p:nvPr>
            <p:ph type="sldImg"/>
          </p:nvPr>
        </p:nvSpPr>
        <p:spPr>
          <a:xfrm>
            <a:off x="1143000" y="685800"/>
            <a:ext cx="4572000" cy="3429000"/>
          </a:xfrm>
          <a:ln/>
        </p:spPr>
      </p:sp>
      <p:sp>
        <p:nvSpPr>
          <p:cNvPr id="22532" name="Rectangle 3">
            <a:extLst>
              <a:ext uri="{FF2B5EF4-FFF2-40B4-BE49-F238E27FC236}">
                <a16:creationId xmlns:a16="http://schemas.microsoft.com/office/drawing/2014/main" id="{5561400E-D3A7-48DA-8814-402F3B574BD1}"/>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1583891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a:extLst>
              <a:ext uri="{FF2B5EF4-FFF2-40B4-BE49-F238E27FC236}">
                <a16:creationId xmlns:a16="http://schemas.microsoft.com/office/drawing/2014/main" id="{E41492F0-A0FA-401D-868D-15EF5AA1D5CE}"/>
              </a:ext>
            </a:extLst>
          </p:cNvPr>
          <p:cNvSpPr txBox="1">
            <a:spLocks noGrp="1" noChangeArrowheads="1"/>
          </p:cNvSpPr>
          <p:nvPr/>
        </p:nvSpPr>
        <p:spPr bwMode="auto">
          <a:xfrm>
            <a:off x="3973513" y="8828088"/>
            <a:ext cx="3036887" cy="46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062" tIns="46533" rIns="93062" bIns="46533" anchor="b"/>
          <a:lstStyle>
            <a:lvl1pPr defTabSz="931863">
              <a:defRPr b="1">
                <a:solidFill>
                  <a:schemeClr val="tx1"/>
                </a:solidFill>
                <a:latin typeface="Garamond" panose="02020404030301010803" pitchFamily="18" charset="0"/>
              </a:defRPr>
            </a:lvl1pPr>
            <a:lvl2pPr marL="742950" indent="-285750" defTabSz="931863">
              <a:defRPr b="1">
                <a:solidFill>
                  <a:schemeClr val="tx1"/>
                </a:solidFill>
                <a:latin typeface="Garamond" panose="02020404030301010803" pitchFamily="18" charset="0"/>
              </a:defRPr>
            </a:lvl2pPr>
            <a:lvl3pPr marL="1143000" indent="-228600" defTabSz="931863">
              <a:defRPr b="1">
                <a:solidFill>
                  <a:schemeClr val="tx1"/>
                </a:solidFill>
                <a:latin typeface="Garamond" panose="02020404030301010803" pitchFamily="18" charset="0"/>
              </a:defRPr>
            </a:lvl3pPr>
            <a:lvl4pPr marL="1600200" indent="-228600" defTabSz="931863">
              <a:defRPr b="1">
                <a:solidFill>
                  <a:schemeClr val="tx1"/>
                </a:solidFill>
                <a:latin typeface="Garamond" panose="02020404030301010803" pitchFamily="18" charset="0"/>
              </a:defRPr>
            </a:lvl4pPr>
            <a:lvl5pPr marL="2057400" indent="-228600" defTabSz="931863">
              <a:defRPr b="1">
                <a:solidFill>
                  <a:schemeClr val="tx1"/>
                </a:solidFill>
                <a:latin typeface="Garamond" panose="02020404030301010803" pitchFamily="18" charset="0"/>
              </a:defRPr>
            </a:lvl5pPr>
            <a:lvl6pPr marL="2514600" indent="-228600" defTabSz="931863"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1863"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1863"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1863"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B714CEDD-43AF-49F7-BCD1-BFC8E26E402B}" type="slidenum">
              <a:rPr lang="en-US" altLang="en-US" sz="1300" b="0">
                <a:latin typeface="Times New Roman" panose="02020603050405020304" pitchFamily="18" charset="0"/>
              </a:rPr>
              <a:pPr algn="r" eaLnBrk="1" hangingPunct="1"/>
              <a:t>14</a:t>
            </a:fld>
            <a:endParaRPr lang="en-US" altLang="en-US" sz="1300" b="0">
              <a:latin typeface="Times New Roman" panose="02020603050405020304" pitchFamily="18" charset="0"/>
            </a:endParaRPr>
          </a:p>
        </p:txBody>
      </p:sp>
      <p:sp>
        <p:nvSpPr>
          <p:cNvPr id="24579" name="Rectangle 2">
            <a:extLst>
              <a:ext uri="{FF2B5EF4-FFF2-40B4-BE49-F238E27FC236}">
                <a16:creationId xmlns:a16="http://schemas.microsoft.com/office/drawing/2014/main" id="{86594951-BF71-4AE2-89D5-11DD18BF181B}"/>
              </a:ext>
            </a:extLst>
          </p:cNvPr>
          <p:cNvSpPr>
            <a:spLocks noGrp="1" noRot="1" noChangeAspect="1" noChangeArrowheads="1" noTextEdit="1"/>
          </p:cNvSpPr>
          <p:nvPr>
            <p:ph type="sldImg"/>
          </p:nvPr>
        </p:nvSpPr>
        <p:spPr>
          <a:xfrm>
            <a:off x="1143000" y="685800"/>
            <a:ext cx="4572000" cy="3429000"/>
          </a:xfrm>
          <a:ln/>
        </p:spPr>
      </p:sp>
      <p:sp>
        <p:nvSpPr>
          <p:cNvPr id="24580" name="Rectangle 3">
            <a:extLst>
              <a:ext uri="{FF2B5EF4-FFF2-40B4-BE49-F238E27FC236}">
                <a16:creationId xmlns:a16="http://schemas.microsoft.com/office/drawing/2014/main" id="{8C9AB8D4-A42D-469B-A593-DA6210C989DD}"/>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42295608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23AC0CC6-048C-4158-BA9E-38CEDBCF0490}"/>
              </a:ext>
            </a:extLst>
          </p:cNvPr>
          <p:cNvSpPr>
            <a:spLocks noGrp="1" noRot="1" noChangeAspect="1" noChangeArrowheads="1" noTextEdit="1"/>
          </p:cNvSpPr>
          <p:nvPr>
            <p:ph type="sldImg"/>
          </p:nvPr>
        </p:nvSpPr>
        <p:spPr>
          <a:xfrm>
            <a:off x="1143000" y="685800"/>
            <a:ext cx="4572000" cy="3429000"/>
          </a:xfrm>
          <a:ln/>
        </p:spPr>
      </p:sp>
      <p:sp>
        <p:nvSpPr>
          <p:cNvPr id="27651" name="Notes Placeholder 2">
            <a:extLst>
              <a:ext uri="{FF2B5EF4-FFF2-40B4-BE49-F238E27FC236}">
                <a16:creationId xmlns:a16="http://schemas.microsoft.com/office/drawing/2014/main" id="{8A9084AA-A016-45F2-8490-DD839DAFDD4C}"/>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rPr>
              <a:t>NOTE:  SSC must receive advice </a:t>
            </a:r>
            <a:r>
              <a:rPr lang="en-US" altLang="en-US" b="1">
                <a:latin typeface="Times New Roman" panose="02020603050405020304" pitchFamily="18" charset="0"/>
                <a:cs typeface="Times New Roman" panose="02020603050405020304" pitchFamily="18" charset="0"/>
              </a:rPr>
              <a:t>from appropriate school advisory committees </a:t>
            </a:r>
            <a:r>
              <a:rPr lang="en-US" altLang="en-US" b="1">
                <a:latin typeface="Times New Roman" panose="02020603050405020304" pitchFamily="18" charset="0"/>
              </a:rPr>
              <a:t>when developing the SPSA</a:t>
            </a:r>
            <a:r>
              <a:rPr lang="en-US" altLang="en-US" b="1">
                <a:latin typeface="Times New Roman" panose="02020603050405020304" pitchFamily="18" charset="0"/>
                <a:cs typeface="Times New Roman" panose="02020603050405020304" pitchFamily="18" charset="0"/>
              </a:rPr>
              <a:t>. The SPSA must be reviewed and certified by appropriate school advisory committees. </a:t>
            </a:r>
            <a:endParaRPr lang="en-US" altLang="en-US" b="1">
              <a:latin typeface="Times New Roman" panose="02020603050405020304" pitchFamily="18" charset="0"/>
            </a:endParaRPr>
          </a:p>
        </p:txBody>
      </p:sp>
      <p:sp>
        <p:nvSpPr>
          <p:cNvPr id="27652" name="Slide Number Placeholder 3">
            <a:extLst>
              <a:ext uri="{FF2B5EF4-FFF2-40B4-BE49-F238E27FC236}">
                <a16:creationId xmlns:a16="http://schemas.microsoft.com/office/drawing/2014/main" id="{EC12ADED-9452-42C2-B9AC-FCD15240D427}"/>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4B9D73D6-C489-4FF3-A110-73CD55D3E0DF}" type="slidenum">
              <a:rPr lang="en-US" altLang="en-US" b="0">
                <a:latin typeface="Times New Roman" panose="02020603050405020304" pitchFamily="18" charset="0"/>
              </a:rPr>
              <a:pPr/>
              <a:t>17</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8705597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B67A19BA-985E-4E64-9D67-3F786A778D34}"/>
              </a:ext>
            </a:extLst>
          </p:cNvPr>
          <p:cNvSpPr>
            <a:spLocks noGrp="1" noRot="1" noChangeAspect="1" noChangeArrowheads="1" noTextEdit="1"/>
          </p:cNvSpPr>
          <p:nvPr>
            <p:ph type="sldImg"/>
          </p:nvPr>
        </p:nvSpPr>
        <p:spPr>
          <a:xfrm>
            <a:off x="1143000" y="685800"/>
            <a:ext cx="4572000" cy="3429000"/>
          </a:xfrm>
          <a:ln/>
        </p:spPr>
      </p:sp>
      <p:sp>
        <p:nvSpPr>
          <p:cNvPr id="29699" name="Notes Placeholder 2">
            <a:extLst>
              <a:ext uri="{FF2B5EF4-FFF2-40B4-BE49-F238E27FC236}">
                <a16:creationId xmlns:a16="http://schemas.microsoft.com/office/drawing/2014/main" id="{B502CFCA-08CB-4F2F-BB92-117E56146B82}"/>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a:latin typeface="Times New Roman" panose="02020603050405020304" pitchFamily="18" charset="0"/>
                <a:cs typeface="Times New Roman" panose="02020603050405020304" pitchFamily="18" charset="0"/>
              </a:rPr>
              <a:t>NOTE:  Goals of the LCAP Federal Addendum (LEA Plan) are embedded in the SPSA</a:t>
            </a:r>
          </a:p>
          <a:p>
            <a:endParaRPr lang="en-US" altLang="en-US">
              <a:latin typeface="Times New Roman" panose="02020603050405020304" pitchFamily="18" charset="0"/>
            </a:endParaRPr>
          </a:p>
        </p:txBody>
      </p:sp>
      <p:sp>
        <p:nvSpPr>
          <p:cNvPr id="29700" name="Slide Number Placeholder 3">
            <a:extLst>
              <a:ext uri="{FF2B5EF4-FFF2-40B4-BE49-F238E27FC236}">
                <a16:creationId xmlns:a16="http://schemas.microsoft.com/office/drawing/2014/main" id="{39FACF3D-3E12-4F7E-919F-0CA1DC052469}"/>
              </a:ext>
            </a:extLst>
          </p:cNvPr>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0275">
              <a:defRPr b="1">
                <a:solidFill>
                  <a:schemeClr val="tx1"/>
                </a:solidFill>
                <a:latin typeface="Garamond" panose="02020404030301010803" pitchFamily="18" charset="0"/>
              </a:defRPr>
            </a:lvl1pPr>
            <a:lvl2pPr marL="742950" indent="-285750" defTabSz="930275">
              <a:defRPr b="1">
                <a:solidFill>
                  <a:schemeClr val="tx1"/>
                </a:solidFill>
                <a:latin typeface="Garamond" panose="02020404030301010803" pitchFamily="18" charset="0"/>
              </a:defRPr>
            </a:lvl2pPr>
            <a:lvl3pPr marL="1143000" indent="-228600" defTabSz="930275">
              <a:defRPr b="1">
                <a:solidFill>
                  <a:schemeClr val="tx1"/>
                </a:solidFill>
                <a:latin typeface="Garamond" panose="02020404030301010803" pitchFamily="18" charset="0"/>
              </a:defRPr>
            </a:lvl3pPr>
            <a:lvl4pPr marL="1600200" indent="-228600" defTabSz="930275">
              <a:defRPr b="1">
                <a:solidFill>
                  <a:schemeClr val="tx1"/>
                </a:solidFill>
                <a:latin typeface="Garamond" panose="02020404030301010803" pitchFamily="18" charset="0"/>
              </a:defRPr>
            </a:lvl4pPr>
            <a:lvl5pPr marL="2057400" indent="-228600" defTabSz="930275">
              <a:defRPr b="1">
                <a:solidFill>
                  <a:schemeClr val="tx1"/>
                </a:solidFill>
                <a:latin typeface="Garamond" panose="02020404030301010803" pitchFamily="18" charset="0"/>
              </a:defRPr>
            </a:lvl5pPr>
            <a:lvl6pPr marL="2514600" indent="-228600" defTabSz="93027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3027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3027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30275" eaLnBrk="0" fontAlgn="base" hangingPunct="0">
              <a:spcBef>
                <a:spcPct val="0"/>
              </a:spcBef>
              <a:spcAft>
                <a:spcPct val="0"/>
              </a:spcAft>
              <a:defRPr b="1">
                <a:solidFill>
                  <a:schemeClr val="tx1"/>
                </a:solidFill>
                <a:latin typeface="Garamond" panose="02020404030301010803" pitchFamily="18" charset="0"/>
              </a:defRPr>
            </a:lvl9pPr>
          </a:lstStyle>
          <a:p>
            <a:fld id="{417A1098-71C5-439E-87B4-60D7535DADCF}" type="slidenum">
              <a:rPr lang="en-US" altLang="en-US" b="0">
                <a:latin typeface="Times New Roman" panose="02020603050405020304" pitchFamily="18" charset="0"/>
              </a:rPr>
              <a:pPr/>
              <a:t>18</a:t>
            </a:fld>
            <a:endParaRPr lang="en-US" altLang="en-US" b="0">
              <a:latin typeface="Times New Roman" panose="02020603050405020304" pitchFamily="18" charset="0"/>
            </a:endParaRPr>
          </a:p>
        </p:txBody>
      </p:sp>
    </p:spTree>
    <p:extLst>
      <p:ext uri="{BB962C8B-B14F-4D97-AF65-F5344CB8AC3E}">
        <p14:creationId xmlns:p14="http://schemas.microsoft.com/office/powerpoint/2010/main" val="2740269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D38F7538-24CE-4B27-8925-BA44D0679E57}"/>
              </a:ext>
            </a:extLst>
          </p:cNvPr>
          <p:cNvSpPr txBox="1">
            <a:spLocks noGrp="1" noChangeArrowheads="1"/>
          </p:cNvSpPr>
          <p:nvPr/>
        </p:nvSpPr>
        <p:spPr bwMode="auto">
          <a:xfrm>
            <a:off x="3973513" y="8829675"/>
            <a:ext cx="3036887"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nchor="b"/>
          <a:lstStyle>
            <a:lvl1pPr defTabSz="949325">
              <a:defRPr b="1">
                <a:solidFill>
                  <a:schemeClr val="tx1"/>
                </a:solidFill>
                <a:latin typeface="Garamond" panose="02020404030301010803" pitchFamily="18" charset="0"/>
              </a:defRPr>
            </a:lvl1pPr>
            <a:lvl2pPr marL="742950" indent="-285750" defTabSz="949325">
              <a:defRPr b="1">
                <a:solidFill>
                  <a:schemeClr val="tx1"/>
                </a:solidFill>
                <a:latin typeface="Garamond" panose="02020404030301010803" pitchFamily="18" charset="0"/>
              </a:defRPr>
            </a:lvl2pPr>
            <a:lvl3pPr marL="1143000" indent="-228600" defTabSz="949325">
              <a:defRPr b="1">
                <a:solidFill>
                  <a:schemeClr val="tx1"/>
                </a:solidFill>
                <a:latin typeface="Garamond" panose="02020404030301010803" pitchFamily="18" charset="0"/>
              </a:defRPr>
            </a:lvl3pPr>
            <a:lvl4pPr marL="1600200" indent="-228600" defTabSz="949325">
              <a:defRPr b="1">
                <a:solidFill>
                  <a:schemeClr val="tx1"/>
                </a:solidFill>
                <a:latin typeface="Garamond" panose="02020404030301010803" pitchFamily="18" charset="0"/>
              </a:defRPr>
            </a:lvl4pPr>
            <a:lvl5pPr marL="2057400" indent="-228600" defTabSz="949325">
              <a:defRPr b="1">
                <a:solidFill>
                  <a:schemeClr val="tx1"/>
                </a:solidFill>
                <a:latin typeface="Garamond" panose="02020404030301010803" pitchFamily="18" charset="0"/>
              </a:defRPr>
            </a:lvl5pPr>
            <a:lvl6pPr marL="2514600" indent="-228600" defTabSz="949325" eaLnBrk="0" fontAlgn="base" hangingPunct="0">
              <a:spcBef>
                <a:spcPct val="0"/>
              </a:spcBef>
              <a:spcAft>
                <a:spcPct val="0"/>
              </a:spcAft>
              <a:defRPr b="1">
                <a:solidFill>
                  <a:schemeClr val="tx1"/>
                </a:solidFill>
                <a:latin typeface="Garamond" panose="02020404030301010803" pitchFamily="18" charset="0"/>
              </a:defRPr>
            </a:lvl6pPr>
            <a:lvl7pPr marL="2971800" indent="-228600" defTabSz="949325" eaLnBrk="0" fontAlgn="base" hangingPunct="0">
              <a:spcBef>
                <a:spcPct val="0"/>
              </a:spcBef>
              <a:spcAft>
                <a:spcPct val="0"/>
              </a:spcAft>
              <a:defRPr b="1">
                <a:solidFill>
                  <a:schemeClr val="tx1"/>
                </a:solidFill>
                <a:latin typeface="Garamond" panose="02020404030301010803" pitchFamily="18" charset="0"/>
              </a:defRPr>
            </a:lvl7pPr>
            <a:lvl8pPr marL="3429000" indent="-228600" defTabSz="949325" eaLnBrk="0" fontAlgn="base" hangingPunct="0">
              <a:spcBef>
                <a:spcPct val="0"/>
              </a:spcBef>
              <a:spcAft>
                <a:spcPct val="0"/>
              </a:spcAft>
              <a:defRPr b="1">
                <a:solidFill>
                  <a:schemeClr val="tx1"/>
                </a:solidFill>
                <a:latin typeface="Garamond" panose="02020404030301010803" pitchFamily="18" charset="0"/>
              </a:defRPr>
            </a:lvl8pPr>
            <a:lvl9pPr marL="3886200" indent="-228600" defTabSz="949325" eaLnBrk="0" fontAlgn="base" hangingPunct="0">
              <a:spcBef>
                <a:spcPct val="0"/>
              </a:spcBef>
              <a:spcAft>
                <a:spcPct val="0"/>
              </a:spcAft>
              <a:defRPr b="1">
                <a:solidFill>
                  <a:schemeClr val="tx1"/>
                </a:solidFill>
                <a:latin typeface="Garamond" panose="02020404030301010803" pitchFamily="18" charset="0"/>
              </a:defRPr>
            </a:lvl9pPr>
          </a:lstStyle>
          <a:p>
            <a:pPr algn="r" eaLnBrk="1" hangingPunct="1"/>
            <a:fld id="{B8FC8748-97B5-4A2C-890D-7EDD4E2D7A21}" type="slidenum">
              <a:rPr lang="en-US" altLang="en-US" sz="1300" b="0">
                <a:latin typeface="Times New Roman" panose="02020603050405020304" pitchFamily="18" charset="0"/>
              </a:rPr>
              <a:pPr algn="r" eaLnBrk="1" hangingPunct="1"/>
              <a:t>20</a:t>
            </a:fld>
            <a:endParaRPr lang="en-US" altLang="en-US" sz="1300" b="0">
              <a:latin typeface="Times New Roman" panose="02020603050405020304" pitchFamily="18" charset="0"/>
            </a:endParaRPr>
          </a:p>
        </p:txBody>
      </p:sp>
      <p:sp>
        <p:nvSpPr>
          <p:cNvPr id="32771" name="Rectangle 2">
            <a:extLst>
              <a:ext uri="{FF2B5EF4-FFF2-40B4-BE49-F238E27FC236}">
                <a16:creationId xmlns:a16="http://schemas.microsoft.com/office/drawing/2014/main" id="{A61B8646-70BB-4E9D-845F-62D897544AF7}"/>
              </a:ext>
            </a:extLst>
          </p:cNvPr>
          <p:cNvSpPr>
            <a:spLocks noGrp="1" noRot="1" noChangeAspect="1" noChangeArrowheads="1" noTextEdit="1"/>
          </p:cNvSpPr>
          <p:nvPr>
            <p:ph type="sldImg"/>
          </p:nvPr>
        </p:nvSpPr>
        <p:spPr>
          <a:xfrm>
            <a:off x="1182688" y="695325"/>
            <a:ext cx="4648200" cy="3486150"/>
          </a:xfrm>
          <a:ln/>
        </p:spPr>
      </p:sp>
      <p:sp>
        <p:nvSpPr>
          <p:cNvPr id="32772" name="Rectangle 3">
            <a:extLst>
              <a:ext uri="{FF2B5EF4-FFF2-40B4-BE49-F238E27FC236}">
                <a16:creationId xmlns:a16="http://schemas.microsoft.com/office/drawing/2014/main" id="{7CCFB3B1-98A5-44D6-ADE7-F50EDEFD4BDF}"/>
              </a:ext>
            </a:extLst>
          </p:cNvPr>
          <p:cNvSpPr>
            <a:spLocks noGrp="1" noChangeArrowheads="1"/>
          </p:cNvSpPr>
          <p:nvPr>
            <p:ph type="body" idx="1"/>
          </p:nvPr>
        </p:nvSpPr>
        <p:spPr>
          <a:xfrm>
            <a:off x="933450" y="4416425"/>
            <a:ext cx="5143500" cy="4184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4827" tIns="47414" rIns="94827" bIns="47414"/>
          <a:lstStyle/>
          <a:p>
            <a:pPr eaLnBrk="1" hangingPunct="1"/>
            <a:endParaRPr lang="es-MX" altLang="en-US">
              <a:latin typeface="Times New Roman" panose="02020603050405020304" pitchFamily="18" charset="0"/>
            </a:endParaRPr>
          </a:p>
        </p:txBody>
      </p:sp>
    </p:spTree>
    <p:extLst>
      <p:ext uri="{BB962C8B-B14F-4D97-AF65-F5344CB8AC3E}">
        <p14:creationId xmlns:p14="http://schemas.microsoft.com/office/powerpoint/2010/main" val="294863143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8" name="Group 17"/>
          <p:cNvGrpSpPr/>
          <p:nvPr/>
        </p:nvGrpSpPr>
        <p:grpSpPr>
          <a:xfrm>
            <a:off x="0" y="0"/>
            <a:ext cx="9144677" cy="6858000"/>
            <a:chOff x="0" y="0"/>
            <a:chExt cx="9144677" cy="6858000"/>
          </a:xfrm>
        </p:grpSpPr>
        <p:pic>
          <p:nvPicPr>
            <p:cNvPr id="8" name="Picture 7" descr="S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1" name="Rectangle 10"/>
            <p:cNvSpPr/>
            <p:nvPr/>
          </p:nvSpPr>
          <p:spPr>
            <a:xfrm>
              <a:off x="1515532" y="1520422"/>
              <a:ext cx="6112935" cy="3818468"/>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2" name="Picture 11"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0" y="3128434"/>
              <a:ext cx="1664208" cy="612648"/>
            </a:xfrm>
            <a:prstGeom prst="rect">
              <a:avLst/>
            </a:prstGeom>
          </p:spPr>
        </p:pic>
        <p:pic>
          <p:nvPicPr>
            <p:cNvPr id="13" name="Picture 12"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959"/>
            <a:stretch/>
          </p:blipFill>
          <p:spPr>
            <a:xfrm>
              <a:off x="7480469" y="3128434"/>
              <a:ext cx="1664208" cy="612648"/>
            </a:xfrm>
            <a:prstGeom prst="rect">
              <a:avLst/>
            </a:prstGeom>
          </p:spPr>
        </p:pic>
      </p:grpSp>
      <p:sp>
        <p:nvSpPr>
          <p:cNvPr id="2" name="Title 1"/>
          <p:cNvSpPr>
            <a:spLocks noGrp="1"/>
          </p:cNvSpPr>
          <p:nvPr>
            <p:ph type="ctrTitle"/>
          </p:nvPr>
        </p:nvSpPr>
        <p:spPr>
          <a:xfrm>
            <a:off x="1921934" y="1811863"/>
            <a:ext cx="5308866" cy="1515533"/>
          </a:xfrm>
        </p:spPr>
        <p:txBody>
          <a:bodyPr anchor="b">
            <a:noAutofit/>
          </a:bodyPr>
          <a:lstStyle>
            <a:lvl1pPr algn="ctr">
              <a:defRPr sz="4800">
                <a:effectLst/>
              </a:defRPr>
            </a:lvl1pPr>
          </a:lstStyle>
          <a:p>
            <a:r>
              <a:rPr lang="en-US"/>
              <a:t>Click to edit Master title style</a:t>
            </a:r>
            <a:endParaRPr lang="en-US" dirty="0"/>
          </a:p>
        </p:txBody>
      </p:sp>
      <p:sp>
        <p:nvSpPr>
          <p:cNvPr id="3" name="Subtitle 2"/>
          <p:cNvSpPr>
            <a:spLocks noGrp="1"/>
          </p:cNvSpPr>
          <p:nvPr>
            <p:ph type="subTitle" idx="1"/>
          </p:nvPr>
        </p:nvSpPr>
        <p:spPr>
          <a:xfrm>
            <a:off x="1921934" y="3598327"/>
            <a:ext cx="5308866" cy="1377651"/>
          </a:xfrm>
        </p:spPr>
        <p:txBody>
          <a:bodyPr anchor="t">
            <a:normAutofit/>
          </a:bodyPr>
          <a:lstStyle>
            <a:lvl1pPr marL="0" indent="0" algn="ctr">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6065417" y="5054602"/>
            <a:ext cx="673276" cy="279400"/>
          </a:xfrm>
        </p:spPr>
        <p:txBody>
          <a:bodyPr/>
          <a:lstStyle/>
          <a:p>
            <a:fld id="{A69EC517-9837-4149-85BA-C2DA297DABBF}" type="datetime1">
              <a:rPr lang="en-US" smtClean="0"/>
              <a:t>10/16/20</a:t>
            </a:fld>
            <a:endParaRPr lang="en-US" dirty="0"/>
          </a:p>
        </p:txBody>
      </p:sp>
      <p:sp>
        <p:nvSpPr>
          <p:cNvPr id="5" name="Footer Placeholder 4"/>
          <p:cNvSpPr>
            <a:spLocks noGrp="1"/>
          </p:cNvSpPr>
          <p:nvPr>
            <p:ph type="ftr" sz="quarter" idx="11"/>
          </p:nvPr>
        </p:nvSpPr>
        <p:spPr>
          <a:xfrm>
            <a:off x="1921934" y="5054602"/>
            <a:ext cx="4064860" cy="279400"/>
          </a:xfrm>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a:xfrm>
            <a:off x="6817317" y="5054602"/>
            <a:ext cx="413483"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019825" y="3471329"/>
            <a:ext cx="511308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65182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4815415"/>
            <a:ext cx="6798734"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26260" y="1032933"/>
            <a:ext cx="7091482" cy="3361269"/>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6" y="5382153"/>
            <a:ext cx="6798734" cy="493712"/>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CEE5C0-675B-4015-B5CB-B8FBDF0CB71A}" type="datetime1">
              <a:rPr lang="en-US" smtClean="0"/>
              <a:t>10/16/20</a:t>
            </a:fld>
            <a:endParaRPr lang="en-US" dirty="0"/>
          </a:p>
        </p:txBody>
      </p:sp>
      <p:sp>
        <p:nvSpPr>
          <p:cNvPr id="6" name="Footer Placeholder 5"/>
          <p:cNvSpPr>
            <a:spLocks noGrp="1"/>
          </p:cNvSpPr>
          <p:nvPr>
            <p:ph type="ftr" sz="quarter" idx="11"/>
          </p:nvPr>
        </p:nvSpPr>
        <p:spPr/>
        <p:txBody>
          <a:bodyPr/>
          <a:lstStyle/>
          <a:p>
            <a:r>
              <a:rPr lang="en-US"/>
              <a:t>Office of the Chief of Special Education, Equity and Access</a:t>
            </a:r>
            <a:endParaRPr lang="en-US" dirty="0"/>
          </a:p>
        </p:txBody>
      </p:sp>
      <p:sp>
        <p:nvSpPr>
          <p:cNvPr id="7" name="Slide Number Placeholder 6"/>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3911829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6" y="906873"/>
            <a:ext cx="6798734" cy="3097860"/>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5" y="4275666"/>
            <a:ext cx="6798736" cy="1600202"/>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6AAB1E1-0759-4729-BDD7-2852928D01C1}"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278465" y="4140199"/>
            <a:ext cx="6606425"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16242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34333" y="982132"/>
            <a:ext cx="6400250"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00200" y="3352799"/>
            <a:ext cx="5892798" cy="651933"/>
          </a:xfrm>
        </p:spPr>
        <p:txBody>
          <a:bodyPr anchor="ctr">
            <a:normAutofit/>
          </a:bodyPr>
          <a:lstStyle>
            <a:lvl1pPr marL="0" indent="0" algn="r">
              <a:buFontTx/>
              <a:buNone/>
              <a:defRPr sz="18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76863" y="4343400"/>
            <a:ext cx="6798738"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D8130D-4936-4926-89EE-8DFA6F90F5D2}"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4" name="TextBox 13"/>
          <p:cNvSpPr txBox="1"/>
          <p:nvPr/>
        </p:nvSpPr>
        <p:spPr>
          <a:xfrm>
            <a:off x="849969" y="905362"/>
            <a:ext cx="457319" cy="584776"/>
          </a:xfrm>
          <a:prstGeom prst="rect">
            <a:avLst/>
          </a:prstGeom>
        </p:spPr>
        <p:txBody>
          <a:bodyPr vert="horz" lIns="91440" tIns="45720" rIns="91440" bIns="45720" rtlCol="0" anchor="ctr">
            <a:noAutofit/>
          </a:bodyPr>
          <a:lstStyle/>
          <a:p>
            <a:pPr lvl="0"/>
            <a:r>
              <a:rPr lang="en-US" sz="7200" dirty="0">
                <a:solidFill>
                  <a:schemeClr val="tx1"/>
                </a:solidFill>
                <a:effectLst/>
              </a:rPr>
              <a:t>“</a:t>
            </a:r>
          </a:p>
        </p:txBody>
      </p:sp>
      <p:sp>
        <p:nvSpPr>
          <p:cNvPr id="15" name="TextBox 14"/>
          <p:cNvSpPr txBox="1"/>
          <p:nvPr/>
        </p:nvSpPr>
        <p:spPr>
          <a:xfrm>
            <a:off x="7633503" y="2827870"/>
            <a:ext cx="457319" cy="584776"/>
          </a:xfrm>
          <a:prstGeom prst="rect">
            <a:avLst/>
          </a:prstGeom>
        </p:spPr>
        <p:txBody>
          <a:bodyPr vert="horz" lIns="91440" tIns="45720" rIns="91440" bIns="45720" rtlCol="0" anchor="ctr">
            <a:noAutofit/>
          </a:bodyPr>
          <a:lstStyle/>
          <a:p>
            <a:pPr lvl="0" algn="r"/>
            <a:r>
              <a:rPr lang="en-US" sz="7200" dirty="0">
                <a:solidFill>
                  <a:schemeClr val="tx1"/>
                </a:solidFill>
                <a:effectLst/>
              </a:rPr>
              <a:t>”</a:t>
            </a:r>
          </a:p>
        </p:txBody>
      </p:sp>
      <p:cxnSp>
        <p:nvCxnSpPr>
          <p:cNvPr id="19" name="Straight Connector 18"/>
          <p:cNvCxnSpPr/>
          <p:nvPr/>
        </p:nvCxnSpPr>
        <p:spPr>
          <a:xfrm>
            <a:off x="1278466" y="4140199"/>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482434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76869" y="3308581"/>
            <a:ext cx="679872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176868" y="4777381"/>
            <a:ext cx="6798730" cy="8604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6D76D6E-D9AB-4976-9281-4F39F66873BC}"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Tree>
    <p:extLst>
      <p:ext uri="{BB962C8B-B14F-4D97-AF65-F5344CB8AC3E}">
        <p14:creationId xmlns:p14="http://schemas.microsoft.com/office/powerpoint/2010/main" val="1875797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09416" y="982132"/>
            <a:ext cx="632516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8" name="Text Placeholder 2"/>
          <p:cNvSpPr>
            <a:spLocks noGrp="1"/>
          </p:cNvSpPr>
          <p:nvPr>
            <p:ph type="body" idx="13"/>
          </p:nvPr>
        </p:nvSpPr>
        <p:spPr>
          <a:xfrm>
            <a:off x="1176868" y="3639312"/>
            <a:ext cx="6798730" cy="886968"/>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5" y="4529667"/>
            <a:ext cx="6798736" cy="1346200"/>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A06BFDC-28B6-408E-8CEE-251F89A439A3}"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sp>
        <p:nvSpPr>
          <p:cNvPr id="12" name="TextBox 11"/>
          <p:cNvSpPr txBox="1"/>
          <p:nvPr/>
        </p:nvSpPr>
        <p:spPr>
          <a:xfrm>
            <a:off x="878060" y="896895"/>
            <a:ext cx="457319"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7649796" y="2607728"/>
            <a:ext cx="457319"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278466" y="342900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61447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76865" y="982131"/>
            <a:ext cx="6798734" cy="2294467"/>
          </a:xfrm>
        </p:spPr>
        <p:txBody>
          <a:bodyPr vert="horz" lIns="91440" tIns="45720" rIns="91440" bIns="45720" rtlCol="0" anchor="ctr">
            <a:normAutofit/>
          </a:bodyPr>
          <a:lstStyle>
            <a:lvl1pPr>
              <a:defRPr lang="en-US" sz="3200" b="0" dirty="0"/>
            </a:lvl1pPr>
          </a:lstStyle>
          <a:p>
            <a:pPr marL="0" lvl="0"/>
            <a:r>
              <a:rPr lang="en-US"/>
              <a:t>Click to edit Master title style</a:t>
            </a:r>
            <a:endParaRPr lang="en-US" dirty="0"/>
          </a:p>
        </p:txBody>
      </p:sp>
      <p:sp>
        <p:nvSpPr>
          <p:cNvPr id="14" name="Text Placeholder 2"/>
          <p:cNvSpPr>
            <a:spLocks noGrp="1"/>
          </p:cNvSpPr>
          <p:nvPr>
            <p:ph type="body" idx="13"/>
          </p:nvPr>
        </p:nvSpPr>
        <p:spPr>
          <a:xfrm>
            <a:off x="1176868" y="3566160"/>
            <a:ext cx="6798730" cy="905256"/>
          </a:xfrm>
        </p:spPr>
        <p:txBody>
          <a:bodyPr anchor="b">
            <a:normAutofit/>
          </a:bodyPr>
          <a:lstStyle>
            <a:lvl1pPr marL="0" indent="0" algn="l">
              <a:spcBef>
                <a:spcPts val="0"/>
              </a:spcBef>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176866" y="4470400"/>
            <a:ext cx="6798734" cy="1405467"/>
          </a:xfrm>
        </p:spPr>
        <p:txBody>
          <a:bodyPr anchor="t">
            <a:normAutofit/>
          </a:bodyPr>
          <a:lstStyle>
            <a:lvl1pPr marL="0" indent="0" algn="l">
              <a:buNone/>
              <a:defRPr sz="1600">
                <a:solidFill>
                  <a:schemeClr val="tx1"/>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E71EF4F-5645-4DEA-A422-068CAF833139}" type="datetime1">
              <a:rPr lang="en-US" smtClean="0"/>
              <a:t>10/16/20</a:t>
            </a:fld>
            <a:endParaRPr lang="en-US" dirty="0"/>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pPr/>
              <a:t>‹#›</a:t>
            </a:fld>
            <a:endParaRPr lang="en-US"/>
          </a:p>
        </p:txBody>
      </p:sp>
      <p:cxnSp>
        <p:nvCxnSpPr>
          <p:cNvPr id="15" name="Straight Connector 14"/>
          <p:cNvCxnSpPr/>
          <p:nvPr/>
        </p:nvCxnSpPr>
        <p:spPr>
          <a:xfrm>
            <a:off x="1278469" y="3429000"/>
            <a:ext cx="6606421"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41653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176865" y="2490135"/>
            <a:ext cx="6798736" cy="338573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D5D6271-CDAB-4C88-A70D-DFC8881F7F00}"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278466" y="2354670"/>
            <a:ext cx="660642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57977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667" y="906873"/>
            <a:ext cx="1618930" cy="496899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76867" y="906873"/>
            <a:ext cx="4915509" cy="496899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AEBF117-A56B-4076-B4A6-0D319BD7FC69}"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6245512" y="906873"/>
            <a:ext cx="0" cy="4968993"/>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8143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2"/>
            <a:ext cx="8229600" cy="4525963"/>
          </a:xfrm>
        </p:spPr>
        <p:txBody>
          <a:bodyPr/>
          <a:lstStyle/>
          <a:p>
            <a:pPr lvl="0"/>
            <a:endParaRPr lang="en-US" noProof="0"/>
          </a:p>
        </p:txBody>
      </p:sp>
      <p:sp>
        <p:nvSpPr>
          <p:cNvPr id="4" name="Rectangle 2">
            <a:extLst>
              <a:ext uri="{FF2B5EF4-FFF2-40B4-BE49-F238E27FC236}">
                <a16:creationId xmlns:a16="http://schemas.microsoft.com/office/drawing/2014/main" id="{1C562C14-1C96-4E71-9711-03BCD1302B2D}"/>
              </a:ext>
            </a:extLst>
          </p:cNvPr>
          <p:cNvSpPr>
            <a:spLocks noGrp="1" noChangeArrowheads="1"/>
          </p:cNvSpPr>
          <p:nvPr>
            <p:ph type="dt" sz="half" idx="10"/>
          </p:nvPr>
        </p:nvSpPr>
        <p:spPr>
          <a:ln/>
        </p:spPr>
        <p:txBody>
          <a:bodyPr/>
          <a:lstStyle>
            <a:lvl1pPr>
              <a:defRPr/>
            </a:lvl1pPr>
          </a:lstStyle>
          <a:p>
            <a:pPr>
              <a:defRPr/>
            </a:pPr>
            <a:fld id="{916EBFEB-AAF9-4D97-AA1C-527C0D874662}" type="datetime1">
              <a:rPr lang="en-US" smtClean="0"/>
              <a:t>10/16/20</a:t>
            </a:fld>
            <a:endParaRPr lang="en-US"/>
          </a:p>
        </p:txBody>
      </p:sp>
      <p:sp>
        <p:nvSpPr>
          <p:cNvPr id="5" name="Rectangle 3">
            <a:extLst>
              <a:ext uri="{FF2B5EF4-FFF2-40B4-BE49-F238E27FC236}">
                <a16:creationId xmlns:a16="http://schemas.microsoft.com/office/drawing/2014/main" id="{928E5FC2-5892-4DDB-AF9F-B3FAC6BA547F}"/>
              </a:ext>
            </a:extLst>
          </p:cNvPr>
          <p:cNvSpPr>
            <a:spLocks noGrp="1" noChangeArrowheads="1"/>
          </p:cNvSpPr>
          <p:nvPr>
            <p:ph type="sldNum" sz="quarter" idx="11"/>
          </p:nvPr>
        </p:nvSpPr>
        <p:spPr>
          <a:ln/>
        </p:spPr>
        <p:txBody>
          <a:bodyPr/>
          <a:lstStyle>
            <a:lvl1pPr>
              <a:defRPr/>
            </a:lvl1pPr>
          </a:lstStyle>
          <a:p>
            <a:fld id="{1139CBB4-80E3-4367-8469-57A9F274E76A}" type="slidenum">
              <a:rPr lang="en-US" altLang="en-US"/>
              <a:pPr/>
              <a:t>‹#›</a:t>
            </a:fld>
            <a:endParaRPr lang="en-US" altLang="en-US"/>
          </a:p>
        </p:txBody>
      </p:sp>
      <p:sp>
        <p:nvSpPr>
          <p:cNvPr id="6" name="Rectangle 14">
            <a:extLst>
              <a:ext uri="{FF2B5EF4-FFF2-40B4-BE49-F238E27FC236}">
                <a16:creationId xmlns:a16="http://schemas.microsoft.com/office/drawing/2014/main" id="{8690D300-EC42-4735-B65E-301FED6BFDB3}"/>
              </a:ext>
            </a:extLst>
          </p:cNvPr>
          <p:cNvSpPr>
            <a:spLocks noGrp="1" noChangeArrowheads="1"/>
          </p:cNvSpPr>
          <p:nvPr>
            <p:ph type="ftr" sz="quarter" idx="12"/>
          </p:nvPr>
        </p:nvSpPr>
        <p:spPr>
          <a:ln/>
        </p:spPr>
        <p:txBody>
          <a:bodyPr/>
          <a:lstStyle>
            <a:lvl1pPr>
              <a:defRPr/>
            </a:lvl1pPr>
          </a:lstStyle>
          <a:p>
            <a:pPr>
              <a:defRPr/>
            </a:pPr>
            <a:r>
              <a:rPr lang="en-US"/>
              <a:t>Office of the Chief of Special Education, Equity and Access</a:t>
            </a:r>
          </a:p>
        </p:txBody>
      </p:sp>
    </p:spTree>
    <p:extLst>
      <p:ext uri="{BB962C8B-B14F-4D97-AF65-F5344CB8AC3E}">
        <p14:creationId xmlns:p14="http://schemas.microsoft.com/office/powerpoint/2010/main" val="2435261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9325B81-F196-4925-BB34-76CAFB4F707F}"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endParaRPr lang="en-US" dirty="0"/>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dirty="0"/>
          </a:p>
        </p:txBody>
      </p:sp>
    </p:spTree>
    <p:extLst>
      <p:ext uri="{BB962C8B-B14F-4D97-AF65-F5344CB8AC3E}">
        <p14:creationId xmlns:p14="http://schemas.microsoft.com/office/powerpoint/2010/main" val="3612740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78465" y="1641413"/>
            <a:ext cx="6595534" cy="1822514"/>
          </a:xfrm>
        </p:spPr>
        <p:txBody>
          <a:bodyPr anchor="b">
            <a:normAutofit/>
          </a:bodyPr>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78465" y="3734859"/>
            <a:ext cx="6595534" cy="1090015"/>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368D6B-8E39-4B8E-8790-AED7E0413722}" type="datetime1">
              <a:rPr lang="en-US" smtClean="0"/>
              <a:t>10/16/20</a:t>
            </a:fld>
            <a:endParaRPr lang="en-US"/>
          </a:p>
        </p:txBody>
      </p:sp>
      <p:sp>
        <p:nvSpPr>
          <p:cNvPr id="5" name="Footer Placeholder 4"/>
          <p:cNvSpPr>
            <a:spLocks noGrp="1"/>
          </p:cNvSpPr>
          <p:nvPr>
            <p:ph type="ftr" sz="quarter" idx="11"/>
          </p:nvPr>
        </p:nvSpPr>
        <p:spPr/>
        <p:txBody>
          <a:bodyPr/>
          <a:lstStyle/>
          <a:p>
            <a:r>
              <a:rPr lang="en-US"/>
              <a:t>Office of the Chief of Special Education, Equity and Access</a:t>
            </a:r>
          </a:p>
        </p:txBody>
      </p:sp>
      <p:sp>
        <p:nvSpPr>
          <p:cNvPr id="6" name="Slide Number Placeholder 5"/>
          <p:cNvSpPr>
            <a:spLocks noGrp="1"/>
          </p:cNvSpPr>
          <p:nvPr>
            <p:ph type="sldNum" sz="quarter" idx="12"/>
          </p:nvPr>
        </p:nvSpPr>
        <p:spPr/>
        <p:txBody>
          <a:bodyPr/>
          <a:lstStyle/>
          <a:p>
            <a:fld id="{25BA54BD-C84D-46CE-8B72-31BFB26ABA43}" type="slidenum">
              <a:rPr lang="en-US" smtClean="0"/>
              <a:t>‹#›</a:t>
            </a:fld>
            <a:endParaRPr lang="en-US"/>
          </a:p>
        </p:txBody>
      </p:sp>
      <p:cxnSp>
        <p:nvCxnSpPr>
          <p:cNvPr id="31" name="Straight Connector 30"/>
          <p:cNvCxnSpPr/>
          <p:nvPr/>
        </p:nvCxnSpPr>
        <p:spPr>
          <a:xfrm>
            <a:off x="1278466" y="3599392"/>
            <a:ext cx="6595533"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18424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278465" y="235626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176866" y="915337"/>
            <a:ext cx="6798734" cy="130386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76866"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5152" y="2487168"/>
            <a:ext cx="3337560" cy="344728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A86853C-741D-4414-B574-AFCD8F8E08CF}" type="datetime1">
              <a:rPr lang="en-US" smtClean="0"/>
              <a:t>10/16/20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2281937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76868"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76868"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1832" y="2658533"/>
            <a:ext cx="333756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1832" y="3243263"/>
            <a:ext cx="3337560" cy="2706624"/>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4803065-73C0-481B-9D30-64C772827209}" type="datetime1">
              <a:rPr lang="en-US" smtClean="0"/>
              <a:t>10/16/20</a:t>
            </a:fld>
            <a:endParaRPr lang="en-US"/>
          </a:p>
        </p:txBody>
      </p:sp>
      <p:sp>
        <p:nvSpPr>
          <p:cNvPr id="8" name="Footer Placeholder 7"/>
          <p:cNvSpPr>
            <a:spLocks noGrp="1"/>
          </p:cNvSpPr>
          <p:nvPr>
            <p:ph type="ftr" sz="quarter" idx="11"/>
          </p:nvPr>
        </p:nvSpPr>
        <p:spPr/>
        <p:txBody>
          <a:bodyPr/>
          <a:lstStyle/>
          <a:p>
            <a:r>
              <a:rPr lang="en-US"/>
              <a:t>Office of the Chief of Special Education, Equity and Access</a:t>
            </a:r>
          </a:p>
        </p:txBody>
      </p:sp>
      <p:sp>
        <p:nvSpPr>
          <p:cNvPr id="9" name="Slide Number Placeholder 8"/>
          <p:cNvSpPr>
            <a:spLocks noGrp="1"/>
          </p:cNvSpPr>
          <p:nvPr>
            <p:ph type="sldNum" sz="quarter" idx="12"/>
          </p:nvPr>
        </p:nvSpPr>
        <p:spPr/>
        <p:txBody>
          <a:bodyPr/>
          <a:lstStyle/>
          <a:p>
            <a:fld id="{25BA54BD-C84D-46CE-8B72-31BFB26ABA43}" type="slidenum">
              <a:rPr lang="en-US" smtClean="0"/>
              <a:t>‹#›</a:t>
            </a:fld>
            <a:endParaRPr lang="en-US"/>
          </a:p>
        </p:txBody>
      </p:sp>
      <p:cxnSp>
        <p:nvCxnSpPr>
          <p:cNvPr id="41" name="Straight Connector 40"/>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5184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176865" y="915337"/>
            <a:ext cx="6798735" cy="1303867"/>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65FE0C2-4DF1-4651-AB3C-F87DC3448F82}" type="datetime1">
              <a:rPr lang="en-US" smtClean="0"/>
              <a:t>10/16/20</a:t>
            </a:fld>
            <a:endParaRPr lang="en-US"/>
          </a:p>
        </p:txBody>
      </p:sp>
      <p:sp>
        <p:nvSpPr>
          <p:cNvPr id="4" name="Footer Placeholder 3"/>
          <p:cNvSpPr>
            <a:spLocks noGrp="1"/>
          </p:cNvSpPr>
          <p:nvPr>
            <p:ph type="ftr" sz="quarter" idx="11"/>
          </p:nvPr>
        </p:nvSpPr>
        <p:spPr/>
        <p:txBody>
          <a:bodyPr/>
          <a:lstStyle/>
          <a:p>
            <a:r>
              <a:rPr lang="en-US"/>
              <a:t>Office of the Chief of Special Education, Equity and Access</a:t>
            </a:r>
          </a:p>
        </p:txBody>
      </p:sp>
      <p:sp>
        <p:nvSpPr>
          <p:cNvPr id="5" name="Slide Number Placeholder 4"/>
          <p:cNvSpPr>
            <a:spLocks noGrp="1"/>
          </p:cNvSpPr>
          <p:nvPr>
            <p:ph type="sldNum" sz="quarter" idx="12"/>
          </p:nvPr>
        </p:nvSpPr>
        <p:spPr/>
        <p:txBody>
          <a:bodyPr/>
          <a:lstStyle/>
          <a:p>
            <a:fld id="{25BA54BD-C84D-46CE-8B72-31BFB26ABA43}" type="slidenum">
              <a:rPr lang="en-US" smtClean="0"/>
              <a:t>‹#›</a:t>
            </a:fld>
            <a:endParaRPr lang="en-US"/>
          </a:p>
        </p:txBody>
      </p:sp>
      <p:cxnSp>
        <p:nvCxnSpPr>
          <p:cNvPr id="14" name="Straight Connector 13"/>
          <p:cNvCxnSpPr/>
          <p:nvPr/>
        </p:nvCxnSpPr>
        <p:spPr>
          <a:xfrm>
            <a:off x="1278466" y="2354670"/>
            <a:ext cx="659553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426264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F0F3AC-9453-44B9-AFA1-8AFAABF19EF8}" type="datetime1">
              <a:rPr lang="en-US" smtClean="0"/>
              <a:t>10/16/20</a:t>
            </a:fld>
            <a:endParaRPr lang="en-US"/>
          </a:p>
        </p:txBody>
      </p:sp>
      <p:sp>
        <p:nvSpPr>
          <p:cNvPr id="3" name="Footer Placeholder 2"/>
          <p:cNvSpPr>
            <a:spLocks noGrp="1"/>
          </p:cNvSpPr>
          <p:nvPr>
            <p:ph type="ftr" sz="quarter" idx="11"/>
          </p:nvPr>
        </p:nvSpPr>
        <p:spPr/>
        <p:txBody>
          <a:bodyPr/>
          <a:lstStyle/>
          <a:p>
            <a:r>
              <a:rPr lang="en-US"/>
              <a:t>Office of the Chief of Special Education, Equity and Access</a:t>
            </a:r>
          </a:p>
        </p:txBody>
      </p:sp>
      <p:sp>
        <p:nvSpPr>
          <p:cNvPr id="4" name="Slide Number Placeholder 3"/>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81042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388534"/>
            <a:ext cx="2536798"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120062" y="982132"/>
            <a:ext cx="3855539"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76865" y="3031065"/>
            <a:ext cx="2536798"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F8E608-BD74-4DA2-AD45-CDF2F4F95D0C}" type="datetime1">
              <a:rPr lang="en-US" smtClean="0"/>
              <a:t>10/16/20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cxnSp>
        <p:nvCxnSpPr>
          <p:cNvPr id="16" name="Straight Connector 15"/>
          <p:cNvCxnSpPr/>
          <p:nvPr/>
        </p:nvCxnSpPr>
        <p:spPr>
          <a:xfrm>
            <a:off x="1278466" y="2912533"/>
            <a:ext cx="2333594"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94938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76865" y="1883832"/>
            <a:ext cx="3632202" cy="1371600"/>
          </a:xfrm>
        </p:spPr>
        <p:txBody>
          <a:bodyPr anchor="b">
            <a:normAutofit/>
          </a:bodyPr>
          <a:lstStyle>
            <a:lvl1pPr algn="ctr">
              <a:defRPr sz="24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5183069" y="1032933"/>
            <a:ext cx="2929463" cy="4792136"/>
          </a:xfrm>
          <a:prstGeom prst="roundRect">
            <a:avLst>
              <a:gd name="adj" fmla="val 0"/>
            </a:avLst>
          </a:prstGeom>
          <a:ln w="57150" cmpd="thickThin">
            <a:solidFill>
              <a:schemeClr val="tx1">
                <a:lumMod val="50000"/>
                <a:lumOff val="50000"/>
              </a:schemeClr>
            </a:soli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76865" y="3255432"/>
            <a:ext cx="3632201" cy="1828800"/>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6FA333E-EA63-465C-ADE3-2A7069D1891D}" type="datetime1">
              <a:rPr lang="en-US" smtClean="0"/>
              <a:t>10/16/20</a:t>
            </a:fld>
            <a:endParaRPr lang="en-US"/>
          </a:p>
        </p:txBody>
      </p:sp>
      <p:sp>
        <p:nvSpPr>
          <p:cNvPr id="6" name="Footer Placeholder 5"/>
          <p:cNvSpPr>
            <a:spLocks noGrp="1"/>
          </p:cNvSpPr>
          <p:nvPr>
            <p:ph type="ftr" sz="quarter" idx="11"/>
          </p:nvPr>
        </p:nvSpPr>
        <p:spPr/>
        <p:txBody>
          <a:bodyPr/>
          <a:lstStyle/>
          <a:p>
            <a:r>
              <a:rPr lang="en-US"/>
              <a:t>Office of the Chief of Special Education, Equity and Access</a:t>
            </a:r>
          </a:p>
        </p:txBody>
      </p:sp>
      <p:sp>
        <p:nvSpPr>
          <p:cNvPr id="7" name="Slide Number Placeholder 6"/>
          <p:cNvSpPr>
            <a:spLocks noGrp="1"/>
          </p:cNvSpPr>
          <p:nvPr>
            <p:ph type="sldNum" sz="quarter" idx="12"/>
          </p:nvPr>
        </p:nvSpPr>
        <p:spPr/>
        <p:txBody>
          <a:bodyPr/>
          <a:lstStyle/>
          <a:p>
            <a:fld id="{25BA54BD-C84D-46CE-8B72-31BFB26ABA43}" type="slidenum">
              <a:rPr lang="en-US" smtClean="0"/>
              <a:t>‹#›</a:t>
            </a:fld>
            <a:endParaRPr lang="en-US"/>
          </a:p>
        </p:txBody>
      </p:sp>
    </p:spTree>
    <p:extLst>
      <p:ext uri="{BB962C8B-B14F-4D97-AF65-F5344CB8AC3E}">
        <p14:creationId xmlns:p14="http://schemas.microsoft.com/office/powerpoint/2010/main" val="161876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9152467" cy="6858000"/>
            <a:chOff x="0" y="0"/>
            <a:chExt cx="9152467" cy="6858000"/>
          </a:xfrm>
        </p:grpSpPr>
        <p:pic>
          <p:nvPicPr>
            <p:cNvPr id="8" name="Picture 7" descr="SD-PanelContent.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9" name="Rectangle 8"/>
            <p:cNvSpPr/>
            <p:nvPr/>
          </p:nvSpPr>
          <p:spPr>
            <a:xfrm>
              <a:off x="553888" y="542807"/>
              <a:ext cx="8039776" cy="5756392"/>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0" y="3128434"/>
              <a:ext cx="685800" cy="606425"/>
            </a:xfrm>
            <a:prstGeom prst="rect">
              <a:avLst/>
            </a:prstGeom>
          </p:spPr>
        </p:pic>
        <p:pic>
          <p:nvPicPr>
            <p:cNvPr id="11" name="Picture 10" descr="HDRibbonContent-UniformTrim.png"/>
            <p:cNvPicPr>
              <a:picLocks noChangeAspect="1"/>
            </p:cNvPicPr>
            <p:nvPr/>
          </p:nvPicPr>
          <p:blipFill rotWithShape="1">
            <a:blip r:embed="rId21">
              <a:extLst>
                <a:ext uri="{28A0092B-C50C-407E-A947-70E740481C1C}">
                  <a14:useLocalDpi xmlns:a14="http://schemas.microsoft.com/office/drawing/2010/main" val="0"/>
                </a:ext>
              </a:extLst>
            </a:blip>
            <a:srcRect l="1" r="14240"/>
            <a:stretch/>
          </p:blipFill>
          <p:spPr>
            <a:xfrm>
              <a:off x="8466667" y="3128434"/>
              <a:ext cx="685800" cy="606425"/>
            </a:xfrm>
            <a:prstGeom prst="rect">
              <a:avLst/>
            </a:prstGeom>
          </p:spPr>
        </p:pic>
      </p:grpSp>
      <p:sp>
        <p:nvSpPr>
          <p:cNvPr id="2" name="Title Placeholder 1"/>
          <p:cNvSpPr>
            <a:spLocks noGrp="1"/>
          </p:cNvSpPr>
          <p:nvPr>
            <p:ph type="title"/>
          </p:nvPr>
        </p:nvSpPr>
        <p:spPr>
          <a:xfrm>
            <a:off x="1176866" y="915337"/>
            <a:ext cx="6798734"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76865" y="2490135"/>
            <a:ext cx="6798736" cy="3444997"/>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356670" y="5960533"/>
            <a:ext cx="1148283"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25CC35C-5FAC-4E7A-9F6F-EE6DF285B1FB}" type="datetime1">
              <a:rPr lang="en-US" smtClean="0"/>
              <a:t>10/16/20</a:t>
            </a:fld>
            <a:endParaRPr lang="en-US" dirty="0"/>
          </a:p>
        </p:txBody>
      </p:sp>
      <p:sp>
        <p:nvSpPr>
          <p:cNvPr id="5" name="Footer Placeholder 4"/>
          <p:cNvSpPr>
            <a:spLocks noGrp="1"/>
          </p:cNvSpPr>
          <p:nvPr>
            <p:ph type="ftr" sz="quarter" idx="3"/>
          </p:nvPr>
        </p:nvSpPr>
        <p:spPr>
          <a:xfrm>
            <a:off x="1176865" y="5960533"/>
            <a:ext cx="5104667"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r>
              <a:rPr lang="en-US"/>
              <a:t>Office of the Chief of Special Education, Equity and Access</a:t>
            </a:r>
            <a:endParaRPr lang="en-US" dirty="0"/>
          </a:p>
        </p:txBody>
      </p:sp>
      <p:sp>
        <p:nvSpPr>
          <p:cNvPr id="6" name="Slide Number Placeholder 5"/>
          <p:cNvSpPr>
            <a:spLocks noGrp="1"/>
          </p:cNvSpPr>
          <p:nvPr>
            <p:ph type="sldNum" sz="quarter" idx="4"/>
          </p:nvPr>
        </p:nvSpPr>
        <p:spPr>
          <a:xfrm>
            <a:off x="7580091" y="5960533"/>
            <a:ext cx="39551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25BA54BD-C84D-46CE-8B72-31BFB26ABA43}" type="slidenum">
              <a:rPr lang="en-US" smtClean="0"/>
              <a:pPr/>
              <a:t>‹#›</a:t>
            </a:fld>
            <a:endParaRPr lang="en-US"/>
          </a:p>
        </p:txBody>
      </p:sp>
    </p:spTree>
    <p:extLst>
      <p:ext uri="{BB962C8B-B14F-4D97-AF65-F5344CB8AC3E}">
        <p14:creationId xmlns:p14="http://schemas.microsoft.com/office/powerpoint/2010/main" val="47204582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ctr" defTabSz="457200" rtl="0" eaLnBrk="1" latinLnBrk="0" hangingPunct="1">
        <a:spcBef>
          <a:spcPct val="0"/>
        </a:spcBef>
        <a:buNone/>
        <a:defRPr sz="40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my.lausd.net/webcenter/portal/wccdoc?dDocName=1339091"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hyperlink" Target="https://my.lausd.net/webcenter/portal/wccdoc?dDocName=1362119" TargetMode="External"/><Relationship Id="rId4" Type="http://schemas.openxmlformats.org/officeDocument/2006/relationships/hyperlink" Target="https://achieve.lausd.net/Page/3757" TargetMode="Externa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jpeg"/><Relationship Id="rId7"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image" Target="../media/image16.png"/></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0fuT2MoLpgQ" TargetMode="External"/><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hyperlink" Target="https://conservationbytes.com/2018/07/13/biodiversity-is-everyones-responsibility/" TargetMode="External"/><Relationship Id="rId5" Type="http://schemas.openxmlformats.org/officeDocument/2006/relationships/image" Target="../media/image23.jpg"/><Relationship Id="rId4" Type="http://schemas.openxmlformats.org/officeDocument/2006/relationships/image" Target="../media/image9.png"/></Relationships>
</file>

<file path=ppt/slides/_rels/slide4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25.png"/><Relationship Id="rId4" Type="http://schemas.openxmlformats.org/officeDocument/2006/relationships/image" Target="../media/image24.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2">
            <a:extLst>
              <a:ext uri="{FF2B5EF4-FFF2-40B4-BE49-F238E27FC236}">
                <a16:creationId xmlns:a16="http://schemas.microsoft.com/office/drawing/2014/main" id="{8ECBC10A-0480-4D4A-9051-8C6204937E26}"/>
              </a:ext>
            </a:extLst>
          </p:cNvPr>
          <p:cNvSpPr txBox="1">
            <a:spLocks noChangeArrowheads="1"/>
          </p:cNvSpPr>
          <p:nvPr/>
        </p:nvSpPr>
        <p:spPr bwMode="auto">
          <a:xfrm>
            <a:off x="1333499" y="140514"/>
            <a:ext cx="6553200"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1500" b="1" dirty="0">
                <a:latin typeface="Times New Roman" panose="02020603050405020304" pitchFamily="18" charset="0"/>
                <a:cs typeface="Times New Roman" panose="02020603050405020304" pitchFamily="18" charset="0"/>
              </a:rPr>
              <a:t>Title I, Part A, Section 1116 (c) Program Overview for SWP</a:t>
            </a:r>
            <a:endParaRPr lang="en-US" altLang="en-US" sz="1350" b="1" dirty="0">
              <a:latin typeface="Times New Roman" panose="02020603050405020304" pitchFamily="18" charset="0"/>
              <a:cs typeface="Times New Roman" panose="02020603050405020304" pitchFamily="18" charset="0"/>
            </a:endParaRPr>
          </a:p>
        </p:txBody>
      </p:sp>
      <p:graphicFrame>
        <p:nvGraphicFramePr>
          <p:cNvPr id="3135" name="Group 63">
            <a:extLst>
              <a:ext uri="{FF2B5EF4-FFF2-40B4-BE49-F238E27FC236}">
                <a16:creationId xmlns:a16="http://schemas.microsoft.com/office/drawing/2014/main" id="{0F00639A-63D7-4D0F-BA3F-F6B13A7886C4}"/>
              </a:ext>
            </a:extLst>
          </p:cNvPr>
          <p:cNvGraphicFramePr>
            <a:graphicFrameLocks noGrp="1"/>
          </p:cNvGraphicFramePr>
          <p:nvPr>
            <p:extLst>
              <p:ext uri="{D42A27DB-BD31-4B8C-83A1-F6EECF244321}">
                <p14:modId xmlns:p14="http://schemas.microsoft.com/office/powerpoint/2010/main" val="4277147922"/>
              </p:ext>
            </p:extLst>
          </p:nvPr>
        </p:nvGraphicFramePr>
        <p:xfrm>
          <a:off x="609600" y="1612344"/>
          <a:ext cx="8000998" cy="4636057"/>
        </p:xfrm>
        <a:graphic>
          <a:graphicData uri="http://schemas.openxmlformats.org/drawingml/2006/table">
            <a:tbl>
              <a:tblPr/>
              <a:tblGrid>
                <a:gridCol w="697855">
                  <a:extLst>
                    <a:ext uri="{9D8B030D-6E8A-4147-A177-3AD203B41FA5}">
                      <a16:colId xmlns:a16="http://schemas.microsoft.com/office/drawing/2014/main" val="20000"/>
                    </a:ext>
                  </a:extLst>
                </a:gridCol>
                <a:gridCol w="3279917">
                  <a:extLst>
                    <a:ext uri="{9D8B030D-6E8A-4147-A177-3AD203B41FA5}">
                      <a16:colId xmlns:a16="http://schemas.microsoft.com/office/drawing/2014/main" val="20001"/>
                    </a:ext>
                  </a:extLst>
                </a:gridCol>
                <a:gridCol w="837425">
                  <a:extLst>
                    <a:ext uri="{9D8B030D-6E8A-4147-A177-3AD203B41FA5}">
                      <a16:colId xmlns:a16="http://schemas.microsoft.com/office/drawing/2014/main" val="20002"/>
                    </a:ext>
                  </a:extLst>
                </a:gridCol>
                <a:gridCol w="3185801">
                  <a:extLst>
                    <a:ext uri="{9D8B030D-6E8A-4147-A177-3AD203B41FA5}">
                      <a16:colId xmlns:a16="http://schemas.microsoft.com/office/drawing/2014/main" val="20003"/>
                    </a:ext>
                  </a:extLst>
                </a:gridCol>
              </a:tblGrid>
              <a:tr h="408909">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Slide #</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References/Documents/Materials for Annual Title I Meeting</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Slide #</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900" b="1" i="0" u="none" strike="noStrike" cap="none" normalizeH="0" baseline="0" dirty="0">
                          <a:ln>
                            <a:noFill/>
                          </a:ln>
                          <a:solidFill>
                            <a:schemeClr val="tx1"/>
                          </a:solidFill>
                          <a:effectLst/>
                          <a:latin typeface="Times New Roman" pitchFamily="18" charset="0"/>
                          <a:cs typeface="Times New Roman" pitchFamily="18" charset="0"/>
                        </a:rPr>
                        <a:t>References/Documents/Materials for Annual Title I Meeting</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014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7</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800" b="1" i="0" u="none" strike="noStrike" cap="none" normalizeH="0" baseline="0" dirty="0">
                        <a:ln>
                          <a:noFill/>
                        </a:ln>
                        <a:solidFill>
                          <a:srgbClr val="002060"/>
                        </a:solidFill>
                        <a:effectLst/>
                        <a:latin typeface="Times New Roman" pitchFamily="18" charset="0"/>
                        <a:cs typeface="Times New Roman" pitchFamily="18" charset="0"/>
                      </a:endParaRP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Provide and share the school’s 2020-2021 Title I ranking (the percentage that generated the current year Title I allocation) and the 2020-2021 Title I allocation</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24, 25</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Review copy of the District’s and school’s Parent and Family Engagement Policy</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63204">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15</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Show audience how they can access a pdf copy of the school’s SPSA from the District’s school page profile. (if you do not know how to locate the pdf, please contact your LD Title I Coordinator)</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lang="en-US" sz="800" b="1" dirty="0">
                          <a:solidFill>
                            <a:srgbClr val="002060"/>
                          </a:solidFill>
                          <a:latin typeface="Times New Roman" pitchFamily="18" charset="0"/>
                          <a:cs typeface="Times New Roman" pitchFamily="18" charset="0"/>
                        </a:rPr>
                        <a:t>29</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Insert and discuss the school’s  2020-2021 Parent and Family Engagement (7E046) budget</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57427">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kern="1200" cap="none" normalizeH="0" baseline="0" dirty="0">
                          <a:ln>
                            <a:noFill/>
                          </a:ln>
                          <a:solidFill>
                            <a:srgbClr val="002060"/>
                          </a:solidFill>
                          <a:effectLst/>
                          <a:latin typeface="Times New Roman" pitchFamily="18" charset="0"/>
                          <a:ea typeface="+mn-ea"/>
                          <a:cs typeface="Times New Roman" pitchFamily="18" charset="0"/>
                        </a:rPr>
                        <a:t>16</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Introduce or prepare a slide of SSC members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Explain that the Consolidated Application (</a:t>
                      </a:r>
                      <a:r>
                        <a:rPr kumimoji="0" lang="en-US" sz="800" b="0" i="0" u="none" strike="noStrike" cap="none" normalizeH="0" baseline="0" dirty="0" err="1">
                          <a:ln>
                            <a:noFill/>
                          </a:ln>
                          <a:solidFill>
                            <a:schemeClr val="tx1"/>
                          </a:solidFill>
                          <a:effectLst/>
                          <a:latin typeface="Times New Roman" pitchFamily="18" charset="0"/>
                          <a:cs typeface="Times New Roman" pitchFamily="18" charset="0"/>
                        </a:rPr>
                        <a:t>ConApp</a:t>
                      </a:r>
                      <a:r>
                        <a:rPr kumimoji="0" lang="en-US" sz="800" b="0" i="0" u="none" strike="noStrike" cap="none" normalizeH="0" baseline="0" dirty="0">
                          <a:ln>
                            <a:noFill/>
                          </a:ln>
                          <a:solidFill>
                            <a:schemeClr val="tx1"/>
                          </a:solidFill>
                          <a:effectLst/>
                          <a:latin typeface="Times New Roman" pitchFamily="18" charset="0"/>
                          <a:cs typeface="Times New Roman" pitchFamily="18" charset="0"/>
                        </a:rPr>
                        <a:t>) is a school district document that allows state and federal funds to flow from CDE to school districts</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Policy Bulletin 6745.2</a:t>
                      </a:r>
                      <a:r>
                        <a:rPr kumimoji="0" lang="en-US" sz="800" b="0" i="0" u="none" strike="noStrike" cap="none" normalizeH="0" baseline="0" dirty="0">
                          <a:ln>
                            <a:noFill/>
                          </a:ln>
                          <a:solidFill>
                            <a:schemeClr val="tx1"/>
                          </a:solidFill>
                          <a:effectLst/>
                          <a:latin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 </a:t>
                      </a:r>
                      <a:r>
                        <a:rPr kumimoji="0" lang="en-US" sz="800" b="0" i="1" u="none" strike="noStrike" cap="none" normalizeH="0" baseline="0" dirty="0">
                          <a:ln>
                            <a:noFill/>
                          </a:ln>
                          <a:solidFill>
                            <a:srgbClr val="0070C0"/>
                          </a:solidFill>
                          <a:effectLst/>
                          <a:latin typeface="Times New Roman" pitchFamily="18" charset="0"/>
                          <a:cs typeface="Times New Roman" pitchFamily="18" charset="0"/>
                          <a:hlinkClick r:id="rId3">
                            <a:extLst>
                              <a:ext uri="{A12FA001-AC4F-418D-AE19-62706E023703}">
                                <ahyp:hlinkClr xmlns:ahyp="http://schemas.microsoft.com/office/drawing/2018/hyperlinkcolor" val="tx"/>
                              </a:ext>
                            </a:extLst>
                          </a:hlinkClick>
                        </a:rPr>
                        <a:t>Guidelines for the Required English Learner Advisory Committee and School Site Council</a:t>
                      </a:r>
                      <a:endParaRPr kumimoji="0" lang="en-US" sz="800" b="0" i="0" u="none" strike="noStrike" cap="none" normalizeH="0" baseline="0" dirty="0">
                        <a:ln>
                          <a:noFill/>
                        </a:ln>
                        <a:solidFill>
                          <a:srgbClr val="0070C0"/>
                        </a:solidFill>
                        <a:effectLst/>
                        <a:highlight>
                          <a:srgbClr val="FF0000"/>
                        </a:highlight>
                        <a:latin typeface="Times New Roman" pitchFamily="18" charset="0"/>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30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List </a:t>
                      </a: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parent and family engagement activities planned for the school year (e.g., Math Night, Back to School Night, Open House, SSC meetings, parent workshops, etc.)</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821756"/>
                  </a:ext>
                </a:extLst>
              </a:tr>
              <a:tr h="582073">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19</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SPSA—The Cycle of Continuous Improvement In the Development of the SPSA</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34</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Insert and discuss the school’s  2020-2021 Targeted Student Population budget</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endPar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545241">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20</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List school’s  2020-2021 Title I [7S046]  (May use budget summary from SPSA)</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37</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Introduce or prepare a slide of paraprofessionals and indicate content focus and/or grade level support</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776">
                <a:tc>
                  <a:txBody>
                    <a:bodyPr/>
                    <a:lstStyle/>
                    <a:p>
                      <a:pPr marL="0" marR="0" lvl="0" indent="0" algn="ctr" defTabSz="914400" rtl="0" eaLnBrk="0" fontAlgn="base" latinLnBrk="0" hangingPunct="0">
                        <a:lnSpc>
                          <a:spcPct val="100000"/>
                        </a:lnSpc>
                        <a:spcBef>
                          <a:spcPct val="20000"/>
                        </a:spcBef>
                        <a:spcAft>
                          <a:spcPct val="0"/>
                        </a:spcAft>
                        <a:buClr>
                          <a:schemeClr val="hlink"/>
                        </a:buClr>
                        <a:buSzPct val="70000"/>
                        <a:buFont typeface="Wingdings" pitchFamily="2" charset="2"/>
                        <a:buNone/>
                        <a:tabLst>
                          <a:tab pos="688975" algn="l"/>
                        </a:tabLst>
                        <a:defRPr/>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N/A</a:t>
                      </a:r>
                    </a:p>
                  </a:txBody>
                  <a:tcPr marL="68598" marR="68598"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defRPr/>
                      </a:pPr>
                      <a:r>
                        <a:rPr kumimoji="0" lang="en-US" sz="800" b="0" i="0" u="none" strike="noStrike" kern="1200" cap="none" normalizeH="0" baseline="0" dirty="0">
                          <a:ln>
                            <a:noFill/>
                          </a:ln>
                          <a:solidFill>
                            <a:schemeClr val="tx1"/>
                          </a:solidFill>
                          <a:effectLst/>
                          <a:latin typeface="Times New Roman" pitchFamily="18" charset="0"/>
                          <a:ea typeface="+mn-ea"/>
                          <a:cs typeface="Times New Roman" pitchFamily="18" charset="0"/>
                        </a:rPr>
                        <a:t>Schoolwide Program School Letter at </a:t>
                      </a:r>
                      <a:r>
                        <a:rPr kumimoji="0" lang="en-US" sz="800" b="0" i="0" u="none" strike="noStrike" kern="1200" cap="none" normalizeH="0" baseline="0" dirty="0">
                          <a:ln>
                            <a:noFill/>
                          </a:ln>
                          <a:solidFill>
                            <a:srgbClr val="0070C0"/>
                          </a:solidFill>
                          <a:effectLst/>
                          <a:latin typeface="Times New Roman" pitchFamily="18" charset="0"/>
                          <a:ea typeface="+mn-ea"/>
                          <a:cs typeface="Times New Roman" pitchFamily="18" charset="0"/>
                          <a:hlinkClick r:id="rId4">
                            <a:extLst>
                              <a:ext uri="{A12FA001-AC4F-418D-AE19-62706E023703}">
                                <ahyp:hlinkClr xmlns:ahyp="http://schemas.microsoft.com/office/drawing/2018/hyperlinkcolor" val="tx"/>
                              </a:ext>
                            </a:extLst>
                          </a:hlinkClick>
                        </a:rPr>
                        <a:t>https://achieve.lausd.net/Page/3757</a:t>
                      </a:r>
                      <a:endParaRPr kumimoji="0" lang="en-US" sz="800" b="0" i="0" u="none" strike="noStrike" kern="1200" cap="none" normalizeH="0" baseline="0" dirty="0">
                        <a:ln>
                          <a:noFill/>
                        </a:ln>
                        <a:solidFill>
                          <a:srgbClr val="0070C0"/>
                        </a:solidFill>
                        <a:effectLst/>
                        <a:latin typeface="Times New Roman" pitchFamily="18" charset="0"/>
                        <a:ea typeface="+mn-ea"/>
                        <a:cs typeface="Times New Roman" pitchFamily="18" charset="0"/>
                      </a:endParaRP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800" b="1" i="0" u="none" strike="noStrike" cap="none" normalizeH="0" baseline="0" dirty="0">
                          <a:ln>
                            <a:noFill/>
                          </a:ln>
                          <a:solidFill>
                            <a:srgbClr val="002060"/>
                          </a:solidFill>
                          <a:effectLst/>
                          <a:latin typeface="Times New Roman" pitchFamily="18" charset="0"/>
                          <a:cs typeface="Times New Roman" pitchFamily="18" charset="0"/>
                        </a:rPr>
                        <a:t>40,41</a:t>
                      </a:r>
                    </a:p>
                    <a:p>
                      <a:pPr marL="0" marR="0" lvl="0" indent="0" algn="ctr"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r>
                        <a:rPr kumimoji="0" lang="en-US" sz="500" b="1" i="0" u="none" strike="noStrike" cap="none" normalizeH="0" baseline="0" dirty="0">
                          <a:ln>
                            <a:noFill/>
                          </a:ln>
                          <a:solidFill>
                            <a:srgbClr val="002060"/>
                          </a:solidFill>
                          <a:effectLst/>
                          <a:latin typeface="Times New Roman" pitchFamily="18" charset="0"/>
                          <a:cs typeface="Times New Roman" pitchFamily="18" charset="0"/>
                        </a:rPr>
                        <a:t>Personalization slide</a:t>
                      </a:r>
                    </a:p>
                  </a:txBody>
                  <a:tcPr marL="68598" marR="68598"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List and discuss the school’s academic and other relevant data for 2020-2021</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Link to a 90 second CA Dashboard video prepared for CDE. </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Char char="n"/>
                        <a:tabLst/>
                      </a:pPr>
                      <a:r>
                        <a:rPr kumimoji="0" lang="en-US" sz="800" b="0" i="0" u="none" strike="noStrike" cap="none" normalizeH="0" baseline="0" dirty="0">
                          <a:ln>
                            <a:noFill/>
                          </a:ln>
                          <a:solidFill>
                            <a:schemeClr val="tx1"/>
                          </a:solidFill>
                          <a:effectLst/>
                          <a:latin typeface="Times New Roman" pitchFamily="18" charset="0"/>
                          <a:cs typeface="Times New Roman" pitchFamily="18" charset="0"/>
                        </a:rPr>
                        <a:t>Identify if school is a CSI, ATSI, TSI School</a:t>
                      </a:r>
                    </a:p>
                  </a:txBody>
                  <a:tcPr marL="68598" marR="68598" marT="34290" marB="3429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bl>
          </a:graphicData>
        </a:graphic>
      </p:graphicFrame>
      <p:sp>
        <p:nvSpPr>
          <p:cNvPr id="5164" name="Text Box 46">
            <a:extLst>
              <a:ext uri="{FF2B5EF4-FFF2-40B4-BE49-F238E27FC236}">
                <a16:creationId xmlns:a16="http://schemas.microsoft.com/office/drawing/2014/main" id="{14BA5294-71F1-43FF-A0D0-64676CA4CA8D}"/>
              </a:ext>
            </a:extLst>
          </p:cNvPr>
          <p:cNvSpPr txBox="1">
            <a:spLocks noChangeArrowheads="1"/>
          </p:cNvSpPr>
          <p:nvPr/>
        </p:nvSpPr>
        <p:spPr bwMode="auto">
          <a:xfrm>
            <a:off x="609600" y="546259"/>
            <a:ext cx="7924800"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r>
              <a:rPr lang="en-US" altLang="en-US" sz="1200" dirty="0">
                <a:latin typeface="Times New Roman" panose="02020603050405020304" pitchFamily="18" charset="0"/>
                <a:cs typeface="Times New Roman" panose="02020603050405020304" pitchFamily="18" charset="0"/>
              </a:rPr>
              <a:t>The chart below provides a slide number and the corresponding </a:t>
            </a:r>
            <a:r>
              <a:rPr lang="en-US" altLang="en-US" sz="1200" u="sng" dirty="0">
                <a:latin typeface="Times New Roman" panose="02020603050405020304" pitchFamily="18" charset="0"/>
                <a:cs typeface="Times New Roman" panose="02020603050405020304" pitchFamily="18" charset="0"/>
              </a:rPr>
              <a:t>documentation or suggestions </a:t>
            </a:r>
            <a:r>
              <a:rPr lang="en-US" altLang="en-US" sz="1200" dirty="0">
                <a:latin typeface="Times New Roman" panose="02020603050405020304" pitchFamily="18" charset="0"/>
                <a:cs typeface="Times New Roman" panose="02020603050405020304" pitchFamily="18" charset="0"/>
              </a:rPr>
              <a:t>of additional resources to be utilized at the Annual Title I meeting or throughout the academic year as topics at School Site Council (SSC) meetings. </a:t>
            </a:r>
          </a:p>
          <a:p>
            <a:pPr>
              <a:spcBef>
                <a:spcPct val="50000"/>
              </a:spcBef>
              <a:buClrTx/>
              <a:buSzTx/>
              <a:buFont typeface="Wingdings" panose="05000000000000000000" pitchFamily="2" charset="2"/>
              <a:buNone/>
            </a:pPr>
            <a:r>
              <a:rPr lang="en-US" altLang="en-US" sz="1200" dirty="0">
                <a:latin typeface="Times New Roman" panose="02020603050405020304" pitchFamily="18" charset="0"/>
                <a:cs typeface="Times New Roman" panose="02020603050405020304" pitchFamily="18" charset="0"/>
              </a:rPr>
              <a:t>Memorandum 6750.3 </a:t>
            </a:r>
            <a:r>
              <a:rPr lang="en-US" altLang="en-US" sz="1200" i="1"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Notification of Federal Title I Parent Involvement Mandates</a:t>
            </a:r>
            <a:r>
              <a:rPr lang="en-US" altLang="en-US" sz="1200" dirty="0">
                <a:solidFill>
                  <a:srgbClr val="0070C0"/>
                </a:solidFill>
                <a:latin typeface="Times New Roman" panose="02020603050405020304" pitchFamily="18" charset="0"/>
                <a:cs typeface="Times New Roman" panose="02020603050405020304" pitchFamily="18" charset="0"/>
                <a:hlinkClick r:id="rId5">
                  <a:extLst>
                    <a:ext uri="{A12FA001-AC4F-418D-AE19-62706E023703}">
                      <ahyp:hlinkClr xmlns:ahyp="http://schemas.microsoft.com/office/drawing/2018/hyperlinkcolor" val="tx"/>
                    </a:ext>
                  </a:extLst>
                </a:hlinkClick>
              </a:rPr>
              <a:t> </a:t>
            </a:r>
            <a:endParaRPr lang="en-US" altLang="en-US" sz="1200" dirty="0">
              <a:solidFill>
                <a:srgbClr val="0070C0"/>
              </a:solidFill>
              <a:latin typeface="Times New Roman" panose="02020603050405020304" pitchFamily="18" charset="0"/>
              <a:cs typeface="Times New Roman" panose="02020603050405020304" pitchFamily="18" charset="0"/>
            </a:endParaRPr>
          </a:p>
          <a:p>
            <a:pPr algn="ctr">
              <a:spcBef>
                <a:spcPct val="50000"/>
              </a:spcBef>
              <a:buClrTx/>
              <a:buSzTx/>
              <a:buFont typeface="Wingdings" panose="05000000000000000000" pitchFamily="2" charset="2"/>
              <a:buNone/>
            </a:pPr>
            <a:r>
              <a:rPr lang="en-US" altLang="en-US" sz="1200" u="sng" dirty="0">
                <a:solidFill>
                  <a:srgbClr val="FF0000"/>
                </a:solidFill>
                <a:latin typeface="Times New Roman" panose="02020603050405020304" pitchFamily="18" charset="0"/>
                <a:cs typeface="Times New Roman" panose="02020603050405020304" pitchFamily="18" charset="0"/>
              </a:rPr>
              <a:t>This slide is for presenter’s use only and should be deleted prior to presentation.</a:t>
            </a:r>
          </a:p>
        </p:txBody>
      </p:sp>
      <p:sp>
        <p:nvSpPr>
          <p:cNvPr id="5165" name="Slide Number Placeholder 1">
            <a:extLst>
              <a:ext uri="{FF2B5EF4-FFF2-40B4-BE49-F238E27FC236}">
                <a16:creationId xmlns:a16="http://schemas.microsoft.com/office/drawing/2014/main" id="{998C83A9-20AB-4D7B-BF0D-2D46670E0231}"/>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93485B4C-2817-4F27-A2DF-73C97C33D14E}" type="slidenum">
              <a:rPr lang="en-US" altLang="en-US" b="0">
                <a:latin typeface="Arial" panose="020B0604020202020204" pitchFamily="34" charset="0"/>
              </a:rPr>
              <a:pPr/>
              <a:t>1</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9BC8A7B4-3615-4A43-AD52-A1999269AE28}"/>
              </a:ext>
            </a:extLst>
          </p:cNvPr>
          <p:cNvSpPr>
            <a:spLocks noGrp="1"/>
          </p:cNvSpPr>
          <p:nvPr>
            <p:ph type="ftr" sz="quarter" idx="11"/>
          </p:nvPr>
        </p:nvSpPr>
        <p:spPr>
          <a:xfrm>
            <a:off x="457200" y="6438086"/>
            <a:ext cx="5104667" cy="279400"/>
          </a:xfrm>
        </p:spPr>
        <p:txBody>
          <a:bodyPr/>
          <a:lstStyle/>
          <a:p>
            <a:r>
              <a:rPr lang="en-US" dirty="0"/>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411" name="Group 5">
            <a:extLst>
              <a:ext uri="{FF2B5EF4-FFF2-40B4-BE49-F238E27FC236}">
                <a16:creationId xmlns:a16="http://schemas.microsoft.com/office/drawing/2014/main" id="{D8892D57-B441-42A4-B654-60C7B78D606D}"/>
              </a:ext>
            </a:extLst>
          </p:cNvPr>
          <p:cNvGrpSpPr>
            <a:grpSpLocks/>
          </p:cNvGrpSpPr>
          <p:nvPr/>
        </p:nvGrpSpPr>
        <p:grpSpPr bwMode="auto">
          <a:xfrm>
            <a:off x="3400120" y="970910"/>
            <a:ext cx="2858244" cy="4973345"/>
            <a:chOff x="2112" y="1104"/>
            <a:chExt cx="1500" cy="2592"/>
          </a:xfrm>
        </p:grpSpPr>
        <p:pic>
          <p:nvPicPr>
            <p:cNvPr id="17413" name="Picture 6" descr="brochurecover2lr">
              <a:extLst>
                <a:ext uri="{FF2B5EF4-FFF2-40B4-BE49-F238E27FC236}">
                  <a16:creationId xmlns:a16="http://schemas.microsoft.com/office/drawing/2014/main" id="{1F77D7CA-ABF6-4ED9-B4C3-8F647763F20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7414" name="Rectangle 7">
              <a:extLst>
                <a:ext uri="{FF2B5EF4-FFF2-40B4-BE49-F238E27FC236}">
                  <a16:creationId xmlns:a16="http://schemas.microsoft.com/office/drawing/2014/main" id="{0E91415D-2822-4299-A135-388AED8366A6}"/>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600" i="1">
                <a:latin typeface="Arial" panose="020B0604020202020204" pitchFamily="34" charset="0"/>
              </a:endParaRPr>
            </a:p>
            <a:p>
              <a:pPr>
                <a:spcBef>
                  <a:spcPct val="0"/>
                </a:spcBef>
                <a:buClrTx/>
                <a:buSzTx/>
                <a:buFontTx/>
                <a:buNone/>
              </a:pPr>
              <a:endParaRPr lang="es-MX" altLang="en-US" sz="2401" i="1">
                <a:latin typeface="Arial" panose="020B0604020202020204" pitchFamily="34" charset="0"/>
              </a:endParaRPr>
            </a:p>
            <a:p>
              <a:pPr algn="ctr">
                <a:spcBef>
                  <a:spcPct val="0"/>
                </a:spcBef>
                <a:buClrTx/>
                <a:buSzTx/>
                <a:buFontTx/>
                <a:buNone/>
              </a:pPr>
              <a:r>
                <a:rPr lang="es-MX" altLang="en-US" sz="2626" i="1">
                  <a:latin typeface="Arial" panose="020B0604020202020204" pitchFamily="34" charset="0"/>
                </a:rPr>
                <a:t>Schoolwide Program </a:t>
              </a:r>
            </a:p>
            <a:p>
              <a:pPr algn="ctr">
                <a:spcBef>
                  <a:spcPct val="0"/>
                </a:spcBef>
                <a:buClrTx/>
                <a:buSzTx/>
                <a:buFontTx/>
                <a:buNone/>
              </a:pPr>
              <a:r>
                <a:rPr lang="es-MX" altLang="en-US" sz="2626" i="1">
                  <a:latin typeface="Arial" panose="020B0604020202020204" pitchFamily="34" charset="0"/>
                </a:rPr>
                <a:t>(SWP) </a:t>
              </a:r>
            </a:p>
            <a:p>
              <a:pPr algn="ctr">
                <a:spcBef>
                  <a:spcPct val="0"/>
                </a:spcBef>
                <a:buClrTx/>
                <a:buSzTx/>
                <a:buFontTx/>
                <a:buNone/>
              </a:pPr>
              <a:r>
                <a:rPr lang="es-MX" altLang="en-US" sz="2626" i="1">
                  <a:latin typeface="Arial" panose="020B0604020202020204" pitchFamily="34" charset="0"/>
                </a:rPr>
                <a:t>School </a:t>
              </a:r>
            </a:p>
            <a:p>
              <a:pPr algn="ctr">
                <a:spcBef>
                  <a:spcPct val="0"/>
                </a:spcBef>
                <a:buClrTx/>
                <a:buSzTx/>
                <a:buFontTx/>
                <a:buNone/>
              </a:pPr>
              <a:endParaRPr lang="en-US" altLang="en-US" sz="2626">
                <a:latin typeface="Arial" panose="020B0604020202020204" pitchFamily="34" charset="0"/>
              </a:endParaRPr>
            </a:p>
          </p:txBody>
        </p:sp>
      </p:grpSp>
      <p:sp>
        <p:nvSpPr>
          <p:cNvPr id="17412" name="Slide Number Placeholder 1">
            <a:extLst>
              <a:ext uri="{FF2B5EF4-FFF2-40B4-BE49-F238E27FC236}">
                <a16:creationId xmlns:a16="http://schemas.microsoft.com/office/drawing/2014/main" id="{136C0413-86EF-4952-A788-056CAC3C569C}"/>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BDAFB217-8F07-46EE-A582-6373E30762E4}" type="slidenum">
              <a:rPr lang="en-US" altLang="en-US" b="0">
                <a:latin typeface="Arial" panose="020B0604020202020204" pitchFamily="34" charset="0"/>
              </a:rPr>
              <a:pPr/>
              <a:t>10</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F211438F-329C-413E-9D9C-3566D6160A6C}"/>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92F530E5-EE36-4F2B-AE22-C9D86F9B80AF}"/>
              </a:ext>
            </a:extLst>
          </p:cNvPr>
          <p:cNvSpPr>
            <a:spLocks noChangeArrowheads="1"/>
          </p:cNvSpPr>
          <p:nvPr/>
        </p:nvSpPr>
        <p:spPr bwMode="auto">
          <a:xfrm>
            <a:off x="2857053" y="2251166"/>
            <a:ext cx="4744686"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350"/>
              <a:t>	</a:t>
            </a:r>
          </a:p>
        </p:txBody>
      </p:sp>
      <p:sp>
        <p:nvSpPr>
          <p:cNvPr id="18435" name="TextBox 4">
            <a:extLst>
              <a:ext uri="{FF2B5EF4-FFF2-40B4-BE49-F238E27FC236}">
                <a16:creationId xmlns:a16="http://schemas.microsoft.com/office/drawing/2014/main" id="{2DCA62C8-1E34-4AE3-9FA5-AC076C572E26}"/>
              </a:ext>
            </a:extLst>
          </p:cNvPr>
          <p:cNvSpPr txBox="1">
            <a:spLocks noChangeArrowheads="1"/>
          </p:cNvSpPr>
          <p:nvPr/>
        </p:nvSpPr>
        <p:spPr bwMode="auto">
          <a:xfrm>
            <a:off x="2373535" y="1112930"/>
            <a:ext cx="4801850" cy="92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701" dirty="0">
                <a:latin typeface="Times New Roman" panose="02020603050405020304" pitchFamily="18" charset="0"/>
                <a:cs typeface="Times New Roman" panose="02020603050405020304" pitchFamily="18" charset="0"/>
              </a:rPr>
              <a:t>The Two Title I Models for Serving Students</a:t>
            </a:r>
          </a:p>
        </p:txBody>
      </p:sp>
      <p:sp>
        <p:nvSpPr>
          <p:cNvPr id="18436" name="TextBox 5">
            <a:extLst>
              <a:ext uri="{FF2B5EF4-FFF2-40B4-BE49-F238E27FC236}">
                <a16:creationId xmlns:a16="http://schemas.microsoft.com/office/drawing/2014/main" id="{47C6FD3B-B7B3-47B1-A24E-1560B4B58497}"/>
              </a:ext>
            </a:extLst>
          </p:cNvPr>
          <p:cNvSpPr txBox="1">
            <a:spLocks noChangeArrowheads="1"/>
          </p:cNvSpPr>
          <p:nvPr/>
        </p:nvSpPr>
        <p:spPr bwMode="auto">
          <a:xfrm>
            <a:off x="1066800" y="2734719"/>
            <a:ext cx="169351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Schoolwide Program (SWP)</a:t>
            </a:r>
          </a:p>
        </p:txBody>
      </p:sp>
      <p:cxnSp>
        <p:nvCxnSpPr>
          <p:cNvPr id="18437" name="Straight Arrow Connector 7">
            <a:extLst>
              <a:ext uri="{FF2B5EF4-FFF2-40B4-BE49-F238E27FC236}">
                <a16:creationId xmlns:a16="http://schemas.microsoft.com/office/drawing/2014/main" id="{6400B077-93B5-41A0-83D5-40D899BA74C5}"/>
              </a:ext>
            </a:extLst>
          </p:cNvPr>
          <p:cNvCxnSpPr>
            <a:cxnSpLocks noChangeShapeType="1"/>
          </p:cNvCxnSpPr>
          <p:nvPr/>
        </p:nvCxnSpPr>
        <p:spPr bwMode="auto">
          <a:xfrm>
            <a:off x="2760310" y="3115676"/>
            <a:ext cx="2116490" cy="0"/>
          </a:xfrm>
          <a:prstGeom prst="straightConnector1">
            <a:avLst/>
          </a:prstGeom>
          <a:noFill/>
          <a:ln w="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38" name="TextBox 10">
            <a:extLst>
              <a:ext uri="{FF2B5EF4-FFF2-40B4-BE49-F238E27FC236}">
                <a16:creationId xmlns:a16="http://schemas.microsoft.com/office/drawing/2014/main" id="{86AB739A-88BC-4C2C-BCE7-432C5BEE04F7}"/>
              </a:ext>
            </a:extLst>
          </p:cNvPr>
          <p:cNvSpPr txBox="1">
            <a:spLocks noChangeArrowheads="1"/>
          </p:cNvSpPr>
          <p:nvPr/>
        </p:nvSpPr>
        <p:spPr bwMode="auto">
          <a:xfrm>
            <a:off x="804041" y="3822758"/>
            <a:ext cx="237948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Targeted Assistance School Program (TAS)</a:t>
            </a:r>
          </a:p>
        </p:txBody>
      </p:sp>
      <p:cxnSp>
        <p:nvCxnSpPr>
          <p:cNvPr id="18439" name="Straight Arrow Connector 11">
            <a:extLst>
              <a:ext uri="{FF2B5EF4-FFF2-40B4-BE49-F238E27FC236}">
                <a16:creationId xmlns:a16="http://schemas.microsoft.com/office/drawing/2014/main" id="{859727B7-0C04-4340-B186-FB235E8848F2}"/>
              </a:ext>
            </a:extLst>
          </p:cNvPr>
          <p:cNvCxnSpPr>
            <a:cxnSpLocks noChangeShapeType="1"/>
          </p:cNvCxnSpPr>
          <p:nvPr/>
        </p:nvCxnSpPr>
        <p:spPr bwMode="auto">
          <a:xfrm>
            <a:off x="3124200" y="4282747"/>
            <a:ext cx="1842324" cy="10719"/>
          </a:xfrm>
          <a:prstGeom prst="straightConnector1">
            <a:avLst/>
          </a:prstGeom>
          <a:noFill/>
          <a:ln w="0"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18440" name="TextBox 12">
            <a:extLst>
              <a:ext uri="{FF2B5EF4-FFF2-40B4-BE49-F238E27FC236}">
                <a16:creationId xmlns:a16="http://schemas.microsoft.com/office/drawing/2014/main" id="{B4095DB8-E1E9-466B-8FC9-313282D1D5E3}"/>
              </a:ext>
            </a:extLst>
          </p:cNvPr>
          <p:cNvSpPr txBox="1">
            <a:spLocks noChangeArrowheads="1"/>
          </p:cNvSpPr>
          <p:nvPr/>
        </p:nvSpPr>
        <p:spPr bwMode="auto">
          <a:xfrm>
            <a:off x="5059022" y="3877210"/>
            <a:ext cx="2572420" cy="1131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 typeface="Wingdings" panose="05000000000000000000" pitchFamily="2" charset="2"/>
              <a:buNone/>
            </a:pPr>
            <a:r>
              <a:rPr lang="en-US" altLang="en-US" sz="1800" dirty="0"/>
              <a:t>Serves </a:t>
            </a:r>
            <a:r>
              <a:rPr lang="en-US" altLang="en-US" sz="1800" u="sng" dirty="0"/>
              <a:t>only Identified Title I Students</a:t>
            </a:r>
            <a:r>
              <a:rPr lang="en-US" altLang="en-US" sz="1800" dirty="0"/>
              <a:t> based on multiple objective criteria</a:t>
            </a:r>
          </a:p>
          <a:p>
            <a:pPr>
              <a:spcBef>
                <a:spcPct val="0"/>
              </a:spcBef>
              <a:buClrTx/>
              <a:buSzTx/>
              <a:buFontTx/>
              <a:buNone/>
            </a:pPr>
            <a:endParaRPr lang="en-US" altLang="en-US" sz="1350" dirty="0"/>
          </a:p>
        </p:txBody>
      </p:sp>
      <p:sp>
        <p:nvSpPr>
          <p:cNvPr id="18441" name="TextBox 13">
            <a:extLst>
              <a:ext uri="{FF2B5EF4-FFF2-40B4-BE49-F238E27FC236}">
                <a16:creationId xmlns:a16="http://schemas.microsoft.com/office/drawing/2014/main" id="{6085DA05-40D8-411D-943A-C3ED414275C2}"/>
              </a:ext>
            </a:extLst>
          </p:cNvPr>
          <p:cNvSpPr txBox="1">
            <a:spLocks noChangeArrowheads="1"/>
          </p:cNvSpPr>
          <p:nvPr/>
        </p:nvSpPr>
        <p:spPr bwMode="auto">
          <a:xfrm>
            <a:off x="5021141" y="2667258"/>
            <a:ext cx="3526637"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800" dirty="0"/>
              <a:t>May serve </a:t>
            </a:r>
            <a:r>
              <a:rPr lang="en-US" altLang="en-US" sz="1800" u="sng" dirty="0"/>
              <a:t>All Students</a:t>
            </a:r>
            <a:r>
              <a:rPr lang="en-US" altLang="en-US" sz="1800" dirty="0"/>
              <a:t> at the school based on the needs assessment but must address the needs of </a:t>
            </a:r>
            <a:r>
              <a:rPr lang="en-US" altLang="en-US" sz="1800" u="sng" dirty="0"/>
              <a:t>students most at risk</a:t>
            </a:r>
          </a:p>
        </p:txBody>
      </p:sp>
      <p:sp>
        <p:nvSpPr>
          <p:cNvPr id="18442" name="TextBox 15">
            <a:extLst>
              <a:ext uri="{FF2B5EF4-FFF2-40B4-BE49-F238E27FC236}">
                <a16:creationId xmlns:a16="http://schemas.microsoft.com/office/drawing/2014/main" id="{E5825741-91B5-4562-94F3-9A05E253E323}"/>
              </a:ext>
            </a:extLst>
          </p:cNvPr>
          <p:cNvSpPr txBox="1">
            <a:spLocks noChangeArrowheads="1"/>
          </p:cNvSpPr>
          <p:nvPr/>
        </p:nvSpPr>
        <p:spPr bwMode="auto">
          <a:xfrm>
            <a:off x="2760310" y="2830347"/>
            <a:ext cx="206145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400" dirty="0"/>
              <a:t>Supplemental Funds</a:t>
            </a:r>
          </a:p>
        </p:txBody>
      </p:sp>
      <p:sp>
        <p:nvSpPr>
          <p:cNvPr id="18443" name="TextBox 16">
            <a:extLst>
              <a:ext uri="{FF2B5EF4-FFF2-40B4-BE49-F238E27FC236}">
                <a16:creationId xmlns:a16="http://schemas.microsoft.com/office/drawing/2014/main" id="{DB8CA4CB-6697-419D-81C2-F1C52A225D6C}"/>
              </a:ext>
            </a:extLst>
          </p:cNvPr>
          <p:cNvSpPr txBox="1">
            <a:spLocks noChangeArrowheads="1"/>
          </p:cNvSpPr>
          <p:nvPr/>
        </p:nvSpPr>
        <p:spPr bwMode="auto">
          <a:xfrm>
            <a:off x="3124200" y="3925486"/>
            <a:ext cx="184232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r>
              <a:rPr lang="en-US" altLang="en-US" sz="1400" dirty="0"/>
              <a:t>Supplemental Services</a:t>
            </a:r>
          </a:p>
        </p:txBody>
      </p:sp>
      <p:sp>
        <p:nvSpPr>
          <p:cNvPr id="2" name="Footer Placeholder 1">
            <a:extLst>
              <a:ext uri="{FF2B5EF4-FFF2-40B4-BE49-F238E27FC236}">
                <a16:creationId xmlns:a16="http://schemas.microsoft.com/office/drawing/2014/main" id="{4E6CCAD3-7855-4AFC-AF58-4E6E85990E36}"/>
              </a:ext>
            </a:extLst>
          </p:cNvPr>
          <p:cNvSpPr>
            <a:spLocks noGrp="1"/>
          </p:cNvSpPr>
          <p:nvPr>
            <p:ph type="ftr" sz="quarter" idx="11"/>
          </p:nvPr>
        </p:nvSpPr>
        <p:spPr/>
        <p:txBody>
          <a:bodyPr/>
          <a:lstStyle/>
          <a:p>
            <a:r>
              <a:rPr lang="en-US"/>
              <a:t>Office of the Chief of Special Education, Equity and Access</a:t>
            </a:r>
          </a:p>
        </p:txBody>
      </p:sp>
      <p:sp>
        <p:nvSpPr>
          <p:cNvPr id="18445" name="Slide Number Placeholder 2">
            <a:extLst>
              <a:ext uri="{FF2B5EF4-FFF2-40B4-BE49-F238E27FC236}">
                <a16:creationId xmlns:a16="http://schemas.microsoft.com/office/drawing/2014/main" id="{939BB09A-1787-41B4-9F5E-C648F250CD1A}"/>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8E49353C-2046-4D7B-B413-63FCF4EB72F5}" type="slidenum">
              <a:rPr lang="en-US" altLang="en-US" sz="900">
                <a:latin typeface="Arial" panose="020B0604020202020204" pitchFamily="34" charset="0"/>
              </a:rPr>
              <a:pPr>
                <a:spcBef>
                  <a:spcPct val="0"/>
                </a:spcBef>
                <a:buClrTx/>
                <a:buSzTx/>
                <a:buFontTx/>
                <a:buNone/>
              </a:pPr>
              <a:t>11</a:t>
            </a:fld>
            <a:endParaRPr lang="en-US" altLang="en-US" sz="9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347" name="Group 11">
            <a:extLst>
              <a:ext uri="{FF2B5EF4-FFF2-40B4-BE49-F238E27FC236}">
                <a16:creationId xmlns:a16="http://schemas.microsoft.com/office/drawing/2014/main" id="{06D3324A-B301-4E0C-94DD-5D02BCDD6D59}"/>
              </a:ext>
            </a:extLst>
          </p:cNvPr>
          <p:cNvGraphicFramePr>
            <a:graphicFrameLocks noGrp="1"/>
          </p:cNvGraphicFramePr>
          <p:nvPr>
            <p:extLst>
              <p:ext uri="{D42A27DB-BD31-4B8C-83A1-F6EECF244321}">
                <p14:modId xmlns:p14="http://schemas.microsoft.com/office/powerpoint/2010/main" val="1428624226"/>
              </p:ext>
            </p:extLst>
          </p:nvPr>
        </p:nvGraphicFramePr>
        <p:xfrm>
          <a:off x="1285018" y="2417305"/>
          <a:ext cx="6573962" cy="3543228"/>
        </p:xfrm>
        <a:graphic>
          <a:graphicData uri="http://schemas.openxmlformats.org/drawingml/2006/table">
            <a:tbl>
              <a:tblPr/>
              <a:tblGrid>
                <a:gridCol w="6573962">
                  <a:extLst>
                    <a:ext uri="{9D8B030D-6E8A-4147-A177-3AD203B41FA5}">
                      <a16:colId xmlns:a16="http://schemas.microsoft.com/office/drawing/2014/main" val="20000"/>
                    </a:ext>
                  </a:extLst>
                </a:gridCol>
              </a:tblGrid>
              <a:tr h="2324617">
                <a:tc>
                  <a:txBody>
                    <a:bodyPr/>
                    <a:lstStyle/>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n-US" sz="2400" b="0" i="0" u="none" strike="noStrike" cap="none" normalizeH="0" baseline="0" dirty="0">
                          <a:ln>
                            <a:noFill/>
                          </a:ln>
                          <a:solidFill>
                            <a:schemeClr val="tx1"/>
                          </a:solidFill>
                          <a:effectLst/>
                          <a:latin typeface="Times New Roman" pitchFamily="18" charset="0"/>
                          <a:cs typeface="Times New Roman" pitchFamily="18" charset="0"/>
                        </a:rPr>
                        <a:t>SWP schools write a </a:t>
                      </a:r>
                      <a:r>
                        <a:rPr kumimoji="0" lang="en-US" sz="2400" b="1" i="0" u="sng" strike="noStrike" cap="none" normalizeH="0" baseline="0" dirty="0">
                          <a:ln>
                            <a:noFill/>
                          </a:ln>
                          <a:solidFill>
                            <a:schemeClr val="tx1"/>
                          </a:solidFill>
                          <a:effectLst/>
                          <a:latin typeface="Times New Roman" pitchFamily="18" charset="0"/>
                          <a:cs typeface="Times New Roman" pitchFamily="18" charset="0"/>
                        </a:rPr>
                        <a:t>comprehensive school plan</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to </a:t>
                      </a:r>
                      <a:r>
                        <a:rPr kumimoji="0" lang="en-US" sz="2400" b="1" i="0" u="sng" strike="noStrike" cap="none" normalizeH="0" baseline="0" dirty="0">
                          <a:ln>
                            <a:noFill/>
                          </a:ln>
                          <a:solidFill>
                            <a:schemeClr val="tx1"/>
                          </a:solidFill>
                          <a:effectLst/>
                          <a:latin typeface="Times New Roman" pitchFamily="18" charset="0"/>
                          <a:cs typeface="Times New Roman" pitchFamily="18" charset="0"/>
                        </a:rPr>
                        <a:t>upgrade the core academic program</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in a high-poverty school, without distinguishing between eligible and ineligible children.</a:t>
                      </a: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endParaRPr kumimoji="0" lang="en-US" sz="2400" b="0" i="0" u="none" strike="noStrike" cap="none" normalizeH="0" baseline="0" dirty="0">
                        <a:ln>
                          <a:noFill/>
                        </a:ln>
                        <a:solidFill>
                          <a:schemeClr val="tx1"/>
                        </a:solidFill>
                        <a:effectLst/>
                        <a:latin typeface="Times New Roman" pitchFamily="18" charset="0"/>
                        <a:cs typeface="Times New Roman" pitchFamily="18" charset="0"/>
                      </a:endParaRPr>
                    </a:p>
                    <a:p>
                      <a:pPr marL="285750" marR="0" lvl="0" indent="-285750" algn="l" defTabSz="914400" rtl="0" eaLnBrk="1" fontAlgn="base" latinLnBrk="0" hangingPunct="1">
                        <a:lnSpc>
                          <a:spcPct val="100000"/>
                        </a:lnSpc>
                        <a:spcBef>
                          <a:spcPct val="20000"/>
                        </a:spcBef>
                        <a:spcAft>
                          <a:spcPct val="0"/>
                        </a:spcAft>
                        <a:buClr>
                          <a:schemeClr val="hlink"/>
                        </a:buClr>
                        <a:buSzPct val="70000"/>
                        <a:buFont typeface="Arial" panose="020B0604020202020204" pitchFamily="34" charset="0"/>
                        <a:buChar char="•"/>
                        <a:tabLst/>
                      </a:pPr>
                      <a:r>
                        <a:rPr kumimoji="0" lang="en-US" sz="2400" b="0" i="0" u="sng" strike="noStrike" cap="none" normalizeH="0" baseline="0" dirty="0">
                          <a:ln>
                            <a:noFill/>
                          </a:ln>
                          <a:solidFill>
                            <a:schemeClr val="tx1"/>
                          </a:solidFill>
                          <a:effectLst/>
                          <a:latin typeface="Times New Roman" pitchFamily="18" charset="0"/>
                          <a:cs typeface="Times New Roman" pitchFamily="18" charset="0"/>
                        </a:rPr>
                        <a:t>All students</a:t>
                      </a:r>
                      <a:r>
                        <a:rPr kumimoji="0" lang="en-US" sz="2400" b="0" i="0" u="none" strike="noStrike" cap="none" normalizeH="0" baseline="0" dirty="0">
                          <a:ln>
                            <a:noFill/>
                          </a:ln>
                          <a:solidFill>
                            <a:schemeClr val="tx1"/>
                          </a:solidFill>
                          <a:effectLst/>
                          <a:latin typeface="Times New Roman" pitchFamily="18" charset="0"/>
                          <a:cs typeface="Times New Roman" pitchFamily="18" charset="0"/>
                        </a:rPr>
                        <a:t> may benefit from the additional services based upon the identified needs described in the plan, but the services must help students most at risk.</a:t>
                      </a:r>
                    </a:p>
                    <a:p>
                      <a:pPr marL="0" marR="0" lvl="0" indent="0" algn="l" defTabSz="914400" rtl="0" eaLnBrk="1" fontAlgn="base" latinLnBrk="0" hangingPunct="1">
                        <a:lnSpc>
                          <a:spcPct val="100000"/>
                        </a:lnSpc>
                        <a:spcBef>
                          <a:spcPct val="20000"/>
                        </a:spcBef>
                        <a:spcAft>
                          <a:spcPct val="0"/>
                        </a:spcAft>
                        <a:buClr>
                          <a:schemeClr val="hlink"/>
                        </a:buClr>
                        <a:buSzPct val="70000"/>
                        <a:buFont typeface="Wingdings" pitchFamily="2" charset="2"/>
                        <a:buNone/>
                        <a:tabLst/>
                      </a:pPr>
                      <a:endParaRPr kumimoji="0" lang="en-US" sz="200" b="0" i="0" u="none" strike="noStrike" cap="none" normalizeH="0" baseline="0" dirty="0">
                        <a:ln>
                          <a:noFill/>
                        </a:ln>
                        <a:solidFill>
                          <a:schemeClr val="tx1"/>
                        </a:solidFill>
                        <a:effectLst/>
                        <a:latin typeface="Times New Roman" pitchFamily="18" charset="0"/>
                        <a:cs typeface="Times New Roman" pitchFamily="18" charset="0"/>
                      </a:endParaRPr>
                    </a:p>
                  </a:txBody>
                  <a:tcPr marL="68598" marR="68598" marT="34254" marB="34254"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19461" name="Rectangle 14">
            <a:extLst>
              <a:ext uri="{FF2B5EF4-FFF2-40B4-BE49-F238E27FC236}">
                <a16:creationId xmlns:a16="http://schemas.microsoft.com/office/drawing/2014/main" id="{5971AFA8-95EF-4C1E-A946-E7239FA24FF2}"/>
              </a:ext>
            </a:extLst>
          </p:cNvPr>
          <p:cNvSpPr>
            <a:spLocks noChangeArrowheads="1"/>
          </p:cNvSpPr>
          <p:nvPr/>
        </p:nvSpPr>
        <p:spPr bwMode="auto">
          <a:xfrm>
            <a:off x="2142492" y="1179138"/>
            <a:ext cx="4859015"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3600" dirty="0">
                <a:latin typeface="Times New Roman" panose="02020603050405020304" pitchFamily="18" charset="0"/>
                <a:cs typeface="Times New Roman" panose="02020603050405020304" pitchFamily="18" charset="0"/>
              </a:rPr>
              <a:t>Schoolwide Programs (SWP)</a:t>
            </a:r>
          </a:p>
        </p:txBody>
      </p:sp>
      <p:sp>
        <p:nvSpPr>
          <p:cNvPr id="19462" name="Text Box 50">
            <a:extLst>
              <a:ext uri="{FF2B5EF4-FFF2-40B4-BE49-F238E27FC236}">
                <a16:creationId xmlns:a16="http://schemas.microsoft.com/office/drawing/2014/main" id="{BC0FEEC9-FC59-466D-BFEF-0262C539765C}"/>
              </a:ext>
            </a:extLst>
          </p:cNvPr>
          <p:cNvSpPr txBox="1">
            <a:spLocks noChangeArrowheads="1"/>
          </p:cNvSpPr>
          <p:nvPr/>
        </p:nvSpPr>
        <p:spPr bwMode="auto">
          <a:xfrm>
            <a:off x="5372308" y="5486937"/>
            <a:ext cx="200077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50000"/>
              </a:spcBef>
              <a:buClrTx/>
              <a:buSzTx/>
              <a:buFontTx/>
              <a:buNone/>
            </a:pPr>
            <a:endParaRPr lang="en-US" altLang="en-US" sz="1350"/>
          </a:p>
        </p:txBody>
      </p:sp>
      <p:sp>
        <p:nvSpPr>
          <p:cNvPr id="19463" name="Text Box 51">
            <a:extLst>
              <a:ext uri="{FF2B5EF4-FFF2-40B4-BE49-F238E27FC236}">
                <a16:creationId xmlns:a16="http://schemas.microsoft.com/office/drawing/2014/main" id="{7E39ABB4-277E-4800-B53D-C07030BA26E0}"/>
              </a:ext>
            </a:extLst>
          </p:cNvPr>
          <p:cNvSpPr txBox="1">
            <a:spLocks noChangeArrowheads="1"/>
          </p:cNvSpPr>
          <p:nvPr/>
        </p:nvSpPr>
        <p:spPr bwMode="auto">
          <a:xfrm>
            <a:off x="5303235" y="5409526"/>
            <a:ext cx="21270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2" name="Footer Placeholder 1">
            <a:extLst>
              <a:ext uri="{FF2B5EF4-FFF2-40B4-BE49-F238E27FC236}">
                <a16:creationId xmlns:a16="http://schemas.microsoft.com/office/drawing/2014/main" id="{F45140B5-2E76-45AF-BB25-56E93A368F19}"/>
              </a:ext>
            </a:extLst>
          </p:cNvPr>
          <p:cNvSpPr>
            <a:spLocks noGrp="1"/>
          </p:cNvSpPr>
          <p:nvPr>
            <p:ph type="ftr" sz="quarter" idx="11"/>
          </p:nvPr>
        </p:nvSpPr>
        <p:spPr/>
        <p:txBody>
          <a:bodyPr/>
          <a:lstStyle/>
          <a:p>
            <a:pPr>
              <a:defRPr/>
            </a:pPr>
            <a:r>
              <a:rPr lang="en-US"/>
              <a:t>Office of the Chief of Special Education, Equity and Access</a:t>
            </a:r>
          </a:p>
        </p:txBody>
      </p:sp>
      <p:sp>
        <p:nvSpPr>
          <p:cNvPr id="19465" name="Slide Number Placeholder 1">
            <a:extLst>
              <a:ext uri="{FF2B5EF4-FFF2-40B4-BE49-F238E27FC236}">
                <a16:creationId xmlns:a16="http://schemas.microsoft.com/office/drawing/2014/main" id="{8245D1EB-D4CB-4419-8311-40E1EBA4480F}"/>
              </a:ext>
            </a:extLst>
          </p:cNvPr>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3FD8F06F-D20D-4E36-ADC1-69876BCEE2D2}" type="slidenum">
              <a:rPr lang="en-US" altLang="en-US" sz="900">
                <a:latin typeface="Arial" panose="020B0604020202020204" pitchFamily="34" charset="0"/>
              </a:rPr>
              <a:pPr>
                <a:spcBef>
                  <a:spcPct val="0"/>
                </a:spcBef>
                <a:buClrTx/>
                <a:buSzTx/>
                <a:buFontTx/>
                <a:buNone/>
              </a:pPr>
              <a:t>12</a:t>
            </a:fld>
            <a:endParaRPr lang="en-US" altLang="en-US" sz="9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9" name="Rectangle 14">
            <a:extLst>
              <a:ext uri="{FF2B5EF4-FFF2-40B4-BE49-F238E27FC236}">
                <a16:creationId xmlns:a16="http://schemas.microsoft.com/office/drawing/2014/main" id="{E68735C9-079F-4403-9114-E5C0578627DB}"/>
              </a:ext>
            </a:extLst>
          </p:cNvPr>
          <p:cNvSpPr>
            <a:spLocks noChangeArrowheads="1"/>
          </p:cNvSpPr>
          <p:nvPr/>
        </p:nvSpPr>
        <p:spPr bwMode="auto">
          <a:xfrm>
            <a:off x="603315" y="796374"/>
            <a:ext cx="7937369" cy="880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pPr>
            <a:r>
              <a:rPr lang="en-US" altLang="en-US" sz="3400">
                <a:ln w="3175" cmpd="sng">
                  <a:noFill/>
                </a:ln>
                <a:solidFill>
                  <a:srgbClr val="FFFFFF"/>
                </a:solidFill>
                <a:latin typeface="+mj-lt"/>
                <a:ea typeface="+mj-ea"/>
                <a:cs typeface="+mj-cs"/>
              </a:rPr>
              <a:t>School Plan for Student Achievement (SPSA)</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7" name="Rectangle 2">
            <a:extLst>
              <a:ext uri="{FF2B5EF4-FFF2-40B4-BE49-F238E27FC236}">
                <a16:creationId xmlns:a16="http://schemas.microsoft.com/office/drawing/2014/main" id="{53631523-2177-4608-BD75-DD2F852002C8}"/>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pPr marL="0" indent="0"/>
            <a:r>
              <a:rPr lang="en-US" altLang="en-US" b="1"/>
              <a:t>California Education Code 64001 requires </a:t>
            </a:r>
            <a:r>
              <a:rPr lang="en-US" altLang="en-US"/>
              <a:t>that districts receiving funding through the Consolidated Application (ConApp) process ensure that participating schools </a:t>
            </a:r>
            <a:r>
              <a:rPr lang="en-US" altLang="en-US" b="1" u="sng"/>
              <a:t>write a SPSA</a:t>
            </a:r>
            <a:r>
              <a:rPr lang="en-US" altLang="en-US"/>
              <a:t>.  </a:t>
            </a:r>
          </a:p>
          <a:p>
            <a:pPr marL="0" indent="0"/>
            <a:endParaRPr lang="en-US" altLang="en-US"/>
          </a:p>
          <a:p>
            <a:pPr marL="0" indent="0"/>
            <a:endParaRPr lang="en-US" altLang="en-US"/>
          </a:p>
        </p:txBody>
      </p:sp>
      <p:sp>
        <p:nvSpPr>
          <p:cNvPr id="2" name="Footer Placeholder 1">
            <a:extLst>
              <a:ext uri="{FF2B5EF4-FFF2-40B4-BE49-F238E27FC236}">
                <a16:creationId xmlns:a16="http://schemas.microsoft.com/office/drawing/2014/main" id="{F04AD98A-6655-477E-8BA6-4762A803DE37}"/>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21510" name="Slide Number Placeholder 1">
            <a:extLst>
              <a:ext uri="{FF2B5EF4-FFF2-40B4-BE49-F238E27FC236}">
                <a16:creationId xmlns:a16="http://schemas.microsoft.com/office/drawing/2014/main" id="{16D6E287-DE9B-4E02-B283-1882C2D8D1A2}"/>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B1AFCD55-94CB-464C-A55C-2DC9C5BC882B}" type="slidenum">
              <a:rPr lang="en-US" altLang="en-US" b="0" i="0" kern="1200" dirty="0">
                <a:solidFill>
                  <a:schemeClr val="tx1"/>
                </a:solidFill>
                <a:effectLst/>
                <a:latin typeface="+mn-lt"/>
                <a:ea typeface="+mn-ea"/>
                <a:cs typeface="+mn-cs"/>
              </a:rPr>
              <a:pPr>
                <a:spcAft>
                  <a:spcPts val="600"/>
                </a:spcAft>
              </a:pPr>
              <a:t>13</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6" name="Rectangle 14">
            <a:extLst>
              <a:ext uri="{FF2B5EF4-FFF2-40B4-BE49-F238E27FC236}">
                <a16:creationId xmlns:a16="http://schemas.microsoft.com/office/drawing/2014/main" id="{860101CA-715D-4129-A864-79BE1699AF75}"/>
              </a:ext>
            </a:extLst>
          </p:cNvPr>
          <p:cNvSpPr>
            <a:spLocks noChangeArrowheads="1"/>
          </p:cNvSpPr>
          <p:nvPr/>
        </p:nvSpPr>
        <p:spPr bwMode="auto">
          <a:xfrm>
            <a:off x="1970996" y="933662"/>
            <a:ext cx="5202005" cy="685979"/>
          </a:xfrm>
          <a:prstGeom prst="rect">
            <a:avLst/>
          </a:prstGeom>
          <a:noFill/>
          <a:ln>
            <a:noFill/>
          </a:ln>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defRPr/>
            </a:pPr>
            <a:r>
              <a:rPr lang="en-US" altLang="en-US" sz="2401" dirty="0">
                <a:latin typeface="Times New Roman" panose="02020603050405020304" pitchFamily="18" charset="0"/>
                <a:cs typeface="Times New Roman" panose="02020603050405020304" pitchFamily="18" charset="0"/>
              </a:rPr>
              <a:t>School Plan for Student Achievement (SPSA)</a:t>
            </a:r>
          </a:p>
        </p:txBody>
      </p:sp>
      <p:sp>
        <p:nvSpPr>
          <p:cNvPr id="23559" name="Slide Number Placeholder 1">
            <a:extLst>
              <a:ext uri="{FF2B5EF4-FFF2-40B4-BE49-F238E27FC236}">
                <a16:creationId xmlns:a16="http://schemas.microsoft.com/office/drawing/2014/main" id="{086B0796-1240-4649-9F4F-753EA5BE139E}"/>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E2192EB3-8A96-4D47-8143-D97619DA4FA5}" type="slidenum">
              <a:rPr lang="en-US" altLang="en-US" b="0">
                <a:latin typeface="Arial" panose="020B0604020202020204" pitchFamily="34" charset="0"/>
              </a:rPr>
              <a:pPr/>
              <a:t>14</a:t>
            </a:fld>
            <a:endParaRPr lang="en-US" altLang="en-US" b="0">
              <a:latin typeface="Arial" panose="020B0604020202020204" pitchFamily="34" charset="0"/>
            </a:endParaRPr>
          </a:p>
        </p:txBody>
      </p:sp>
      <p:pic>
        <p:nvPicPr>
          <p:cNvPr id="3" name="Picture 2" descr="A screenshot of a cell phone&#10;&#10;Description automatically generated">
            <a:extLst>
              <a:ext uri="{FF2B5EF4-FFF2-40B4-BE49-F238E27FC236}">
                <a16:creationId xmlns:a16="http://schemas.microsoft.com/office/drawing/2014/main" id="{C18FD934-0A0C-4125-BAA1-091160000FB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58802" y="1828800"/>
            <a:ext cx="5626395" cy="3922574"/>
          </a:xfrm>
          <a:prstGeom prst="rect">
            <a:avLst/>
          </a:prstGeom>
        </p:spPr>
      </p:pic>
      <p:sp>
        <p:nvSpPr>
          <p:cNvPr id="2" name="Footer Placeholder 1">
            <a:extLst>
              <a:ext uri="{FF2B5EF4-FFF2-40B4-BE49-F238E27FC236}">
                <a16:creationId xmlns:a16="http://schemas.microsoft.com/office/drawing/2014/main" id="{E5083DAF-0A92-49CF-A9A9-A33A0302B0A6}"/>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a:t>Office of the Chief of Special Education, Equity and Access</a:t>
            </a:r>
          </a:p>
        </p:txBody>
      </p:sp>
      <p:sp>
        <p:nvSpPr>
          <p:cNvPr id="3" name="Slide Number Placeholder 2"/>
          <p:cNvSpPr>
            <a:spLocks noGrp="1"/>
          </p:cNvSpPr>
          <p:nvPr>
            <p:ph type="sldNum" sz="quarter" idx="12"/>
          </p:nvPr>
        </p:nvSpPr>
        <p:spPr/>
        <p:txBody>
          <a:bodyPr/>
          <a:lstStyle/>
          <a:p>
            <a:fld id="{25BA54BD-C84D-46CE-8B72-31BFB26ABA43}" type="slidenum">
              <a:rPr lang="en-US" smtClean="0"/>
              <a:t>15</a:t>
            </a:fld>
            <a:endParaRPr lang="en-US"/>
          </a:p>
        </p:txBody>
      </p:sp>
      <p:pic>
        <p:nvPicPr>
          <p:cNvPr id="6" name="Picture 5"/>
          <p:cNvPicPr>
            <a:picLocks noChangeAspect="1"/>
          </p:cNvPicPr>
          <p:nvPr/>
        </p:nvPicPr>
        <p:blipFill>
          <a:blip r:embed="rId2"/>
          <a:stretch>
            <a:fillRect/>
          </a:stretch>
        </p:blipFill>
        <p:spPr>
          <a:xfrm>
            <a:off x="609600" y="609600"/>
            <a:ext cx="8153400" cy="5410200"/>
          </a:xfrm>
          <a:prstGeom prst="rect">
            <a:avLst/>
          </a:prstGeom>
        </p:spPr>
      </p:pic>
    </p:spTree>
    <p:extLst>
      <p:ext uri="{BB962C8B-B14F-4D97-AF65-F5344CB8AC3E}">
        <p14:creationId xmlns:p14="http://schemas.microsoft.com/office/powerpoint/2010/main" val="3914986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75BB966-5A6E-4561-B5B8-80A90AB6952A}"/>
              </a:ext>
            </a:extLst>
          </p:cNvPr>
          <p:cNvSpPr>
            <a:spLocks noGrp="1"/>
          </p:cNvSpPr>
          <p:nvPr>
            <p:ph type="title"/>
          </p:nvPr>
        </p:nvSpPr>
        <p:spPr>
          <a:xfrm>
            <a:off x="603315" y="796374"/>
            <a:ext cx="7937369" cy="880027"/>
          </a:xfrm>
        </p:spPr>
        <p:txBody>
          <a:bodyPr>
            <a:normAutofit/>
          </a:bodyPr>
          <a:lstStyle/>
          <a:p>
            <a:pPr>
              <a:lnSpc>
                <a:spcPct val="90000"/>
              </a:lnSpc>
              <a:defRPr/>
            </a:pPr>
            <a:r>
              <a:rPr lang="en-US" altLang="en-US" sz="2800">
                <a:solidFill>
                  <a:srgbClr val="FFFFFF"/>
                </a:solidFill>
                <a:latin typeface="Times New Roman" panose="02020603050405020304" pitchFamily="18" charset="0"/>
                <a:cs typeface="Times New Roman" panose="02020603050405020304" pitchFamily="18" charset="0"/>
              </a:rPr>
              <a:t>School Site Council (SSC)</a:t>
            </a:r>
            <a:br>
              <a:rPr lang="en-US" altLang="en-US" sz="2800">
                <a:solidFill>
                  <a:srgbClr val="FFFFFF"/>
                </a:solidFill>
                <a:latin typeface="Times New Roman" panose="02020603050405020304" pitchFamily="18" charset="0"/>
                <a:cs typeface="Times New Roman" panose="02020603050405020304" pitchFamily="18" charset="0"/>
              </a:rPr>
            </a:br>
            <a:endParaRPr lang="en-US" sz="2800">
              <a:solidFill>
                <a:srgbClr val="FFFFFF"/>
              </a:solidFill>
            </a:endParaRP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052EFB09-F974-4D26-8435-7B9054796AF5}"/>
              </a:ext>
            </a:extLst>
          </p:cNvPr>
          <p:cNvSpPr>
            <a:spLocks noGrp="1"/>
          </p:cNvSpPr>
          <p:nvPr>
            <p:ph idx="1"/>
          </p:nvPr>
        </p:nvSpPr>
        <p:spPr>
          <a:xfrm>
            <a:off x="971550" y="2612256"/>
            <a:ext cx="7200897" cy="3263612"/>
          </a:xfrm>
        </p:spPr>
        <p:txBody>
          <a:bodyPr>
            <a:normAutofit/>
          </a:bodyPr>
          <a:lstStyle/>
          <a:p>
            <a:pPr marL="0" indent="0">
              <a:buNone/>
              <a:defRPr/>
            </a:pPr>
            <a:r>
              <a:rPr lang="en-US" altLang="en-US" sz="3200" b="1" dirty="0">
                <a:effectLst/>
                <a:latin typeface="Times New Roman" panose="02020603050405020304" pitchFamily="18" charset="0"/>
                <a:cs typeface="Times New Roman" panose="02020603050405020304" pitchFamily="18" charset="0"/>
              </a:rPr>
              <a:t>California Education Code 65000 requires </a:t>
            </a:r>
            <a:r>
              <a:rPr lang="en-US" altLang="en-US" sz="3200" dirty="0">
                <a:effectLst/>
                <a:latin typeface="Times New Roman" panose="02020603050405020304" pitchFamily="18" charset="0"/>
                <a:cs typeface="Times New Roman" panose="02020603050405020304" pitchFamily="18" charset="0"/>
              </a:rPr>
              <a:t>Title I schools to </a:t>
            </a:r>
            <a:r>
              <a:rPr lang="en-US" altLang="en-US" sz="3200" b="1" u="sng" dirty="0">
                <a:effectLst/>
                <a:latin typeface="Times New Roman" panose="02020603050405020304" pitchFamily="18" charset="0"/>
                <a:cs typeface="Times New Roman" panose="02020603050405020304" pitchFamily="18" charset="0"/>
              </a:rPr>
              <a:t>establish a School Site Council</a:t>
            </a:r>
            <a:r>
              <a:rPr lang="en-US" altLang="en-US" sz="3200" b="1" dirty="0">
                <a:effectLst/>
                <a:latin typeface="Times New Roman" panose="02020603050405020304" pitchFamily="18" charset="0"/>
                <a:cs typeface="Times New Roman" panose="02020603050405020304" pitchFamily="18" charset="0"/>
              </a:rPr>
              <a:t> </a:t>
            </a:r>
            <a:r>
              <a:rPr lang="en-US" altLang="en-US" sz="3200" dirty="0">
                <a:effectLst/>
                <a:latin typeface="Times New Roman" panose="02020603050405020304" pitchFamily="18" charset="0"/>
                <a:cs typeface="Times New Roman" panose="02020603050405020304" pitchFamily="18" charset="0"/>
              </a:rPr>
              <a:t>(SSC) as the decision-making council for all programs funded through the Consolidated Application. </a:t>
            </a:r>
          </a:p>
          <a:p>
            <a:pPr marL="0" indent="0">
              <a:buNone/>
              <a:defRPr/>
            </a:pPr>
            <a:endParaRPr lang="en-US" dirty="0"/>
          </a:p>
        </p:txBody>
      </p:sp>
      <p:sp>
        <p:nvSpPr>
          <p:cNvPr id="4" name="Footer Placeholder 3">
            <a:extLst>
              <a:ext uri="{FF2B5EF4-FFF2-40B4-BE49-F238E27FC236}">
                <a16:creationId xmlns:a16="http://schemas.microsoft.com/office/drawing/2014/main" id="{24AD66D5-0F7B-4731-B51A-31A6D2DA325E}"/>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25604" name="Slide Number Placeholder 3">
            <a:extLst>
              <a:ext uri="{FF2B5EF4-FFF2-40B4-BE49-F238E27FC236}">
                <a16:creationId xmlns:a16="http://schemas.microsoft.com/office/drawing/2014/main" id="{8490F87B-9052-45C0-96D7-74BF90975CE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F39C7AD-ADAD-446C-95C3-107C869A248A}" type="slidenum">
              <a:rPr lang="en-US" altLang="en-US" b="0">
                <a:latin typeface="Arial" panose="020B0604020202020204" pitchFamily="34" charset="0"/>
              </a:rPr>
              <a:pPr>
                <a:spcAft>
                  <a:spcPts val="600"/>
                </a:spcAft>
              </a:pPr>
              <a:t>16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7FAFAE3-EBEA-43F8-B729-09B68C313FD7}"/>
              </a:ext>
            </a:extLst>
          </p:cNvPr>
          <p:cNvSpPr>
            <a:spLocks noGrp="1"/>
          </p:cNvSpPr>
          <p:nvPr>
            <p:ph type="title"/>
          </p:nvPr>
        </p:nvSpPr>
        <p:spPr>
          <a:xfrm>
            <a:off x="603315" y="796374"/>
            <a:ext cx="7937369" cy="880027"/>
          </a:xfrm>
        </p:spPr>
        <p:txBody>
          <a:bodyPr>
            <a:normAutofit/>
          </a:bodyPr>
          <a:lstStyle/>
          <a:p>
            <a:pPr>
              <a:lnSpc>
                <a:spcPct val="90000"/>
              </a:lnSpc>
              <a:defRPr/>
            </a:pPr>
            <a:r>
              <a:rPr lang="en-US" sz="3400">
                <a:solidFill>
                  <a:srgbClr val="FFFFFF"/>
                </a:solidFill>
              </a:rPr>
              <a:t>School Plan for Student Achievement (SPSA)</a:t>
            </a: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5A7825C7-216C-4908-8775-1D3A0D62E3EE}"/>
              </a:ext>
            </a:extLst>
          </p:cNvPr>
          <p:cNvSpPr>
            <a:spLocks noGrp="1"/>
          </p:cNvSpPr>
          <p:nvPr>
            <p:ph idx="1"/>
          </p:nvPr>
        </p:nvSpPr>
        <p:spPr>
          <a:xfrm>
            <a:off x="971550" y="2612256"/>
            <a:ext cx="7200897" cy="3263612"/>
          </a:xfrm>
        </p:spPr>
        <p:txBody>
          <a:bodyPr>
            <a:normAutofit/>
          </a:bodyPr>
          <a:lstStyle/>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SSC is responsible for developing, reviewing, and approving the SPSA.  </a:t>
            </a:r>
          </a:p>
          <a:p>
            <a:pPr marL="0" indent="0">
              <a:lnSpc>
                <a:spcPct val="90000"/>
              </a:lnSpc>
              <a:buNone/>
              <a:defRPr/>
            </a:pPr>
            <a:endParaRPr lang="en-US" altLang="en-US" dirty="0">
              <a:effectLst/>
              <a:latin typeface="Times New Roman" panose="02020603050405020304" pitchFamily="18" charset="0"/>
              <a:cs typeface="Times New Roman" panose="02020603050405020304" pitchFamily="18" charset="0"/>
            </a:endParaRPr>
          </a:p>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Goals and activities described in the SPSA must be aligned to data that will address specific student needs.</a:t>
            </a:r>
          </a:p>
          <a:p>
            <a:pPr marL="0" indent="0">
              <a:lnSpc>
                <a:spcPct val="90000"/>
              </a:lnSpc>
              <a:buNone/>
              <a:defRPr/>
            </a:pPr>
            <a:endParaRPr lang="en-US" altLang="en-US" dirty="0">
              <a:effectLst/>
              <a:latin typeface="Times New Roman" panose="02020603050405020304" pitchFamily="18" charset="0"/>
              <a:cs typeface="Times New Roman" panose="02020603050405020304" pitchFamily="18" charset="0"/>
            </a:endParaRPr>
          </a:p>
          <a:p>
            <a:pPr marL="0" indent="0">
              <a:lnSpc>
                <a:spcPct val="90000"/>
              </a:lnSpc>
              <a:buNone/>
              <a:defRPr/>
            </a:pPr>
            <a:r>
              <a:rPr lang="en-US" altLang="en-US" dirty="0">
                <a:effectLst/>
                <a:latin typeface="Times New Roman" panose="02020603050405020304" pitchFamily="18" charset="0"/>
                <a:cs typeface="Times New Roman" panose="02020603050405020304" pitchFamily="18" charset="0"/>
              </a:rPr>
              <a:t>SPSA must be evaluated annually. </a:t>
            </a:r>
          </a:p>
          <a:p>
            <a:pPr marL="0" indent="0">
              <a:lnSpc>
                <a:spcPct val="90000"/>
              </a:lnSpc>
              <a:buNone/>
              <a:defRPr/>
            </a:pPr>
            <a:endParaRPr lang="en-US" dirty="0"/>
          </a:p>
        </p:txBody>
      </p:sp>
      <p:sp>
        <p:nvSpPr>
          <p:cNvPr id="4" name="Footer Placeholder 3">
            <a:extLst>
              <a:ext uri="{FF2B5EF4-FFF2-40B4-BE49-F238E27FC236}">
                <a16:creationId xmlns:a16="http://schemas.microsoft.com/office/drawing/2014/main" id="{3891CF21-80CF-45E4-BD6C-5CFF89862389}"/>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26628" name="Slide Number Placeholder 3">
            <a:extLst>
              <a:ext uri="{FF2B5EF4-FFF2-40B4-BE49-F238E27FC236}">
                <a16:creationId xmlns:a16="http://schemas.microsoft.com/office/drawing/2014/main" id="{22A439A1-5B9B-4E2A-9018-BCD6FA8B203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B934457-7A33-4D0A-996C-5B8D2356AC56}" type="slidenum">
              <a:rPr lang="en-US" altLang="en-US" b="0">
                <a:latin typeface="Arial" panose="020B0604020202020204" pitchFamily="34" charset="0"/>
              </a:rPr>
              <a:pPr>
                <a:spcAft>
                  <a:spcPts val="600"/>
                </a:spcAft>
              </a:pPr>
              <a:t>17</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BBEDBC0-8103-4775-840C-46C2AE015B65}"/>
              </a:ext>
            </a:extLst>
          </p:cNvPr>
          <p:cNvSpPr>
            <a:spLocks noGrp="1"/>
          </p:cNvSpPr>
          <p:nvPr>
            <p:ph type="title"/>
          </p:nvPr>
        </p:nvSpPr>
        <p:spPr>
          <a:xfrm>
            <a:off x="603315" y="796374"/>
            <a:ext cx="7937369" cy="880027"/>
          </a:xfrm>
        </p:spPr>
        <p:txBody>
          <a:bodyPr>
            <a:normAutofit/>
          </a:bodyPr>
          <a:lstStyle/>
          <a:p>
            <a:pPr>
              <a:lnSpc>
                <a:spcPct val="90000"/>
              </a:lnSpc>
              <a:defRPr/>
            </a:pPr>
            <a:r>
              <a:rPr lang="en-US" sz="2800">
                <a:solidFill>
                  <a:srgbClr val="FFFFFF"/>
                </a:solidFill>
                <a:latin typeface="Times New Roman" pitchFamily="18" charset="0"/>
                <a:cs typeface="Times New Roman" pitchFamily="18" charset="0"/>
              </a:rPr>
              <a:t>School Plan for </a:t>
            </a:r>
            <a:br>
              <a:rPr lang="en-US" sz="2800">
                <a:solidFill>
                  <a:srgbClr val="FFFFFF"/>
                </a:solidFill>
                <a:latin typeface="Times New Roman" pitchFamily="18" charset="0"/>
                <a:cs typeface="Times New Roman" pitchFamily="18" charset="0"/>
              </a:rPr>
            </a:br>
            <a:r>
              <a:rPr lang="en-US" sz="2800">
                <a:solidFill>
                  <a:srgbClr val="FFFFFF"/>
                </a:solidFill>
                <a:latin typeface="Times New Roman" pitchFamily="18" charset="0"/>
                <a:cs typeface="Times New Roman" pitchFamily="18" charset="0"/>
              </a:rPr>
              <a:t>Student Achievement (SPSA)</a:t>
            </a: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26128E67-21B4-4DA5-83C8-7637AF546A52}"/>
              </a:ext>
            </a:extLst>
          </p:cNvPr>
          <p:cNvSpPr>
            <a:spLocks noGrp="1"/>
          </p:cNvSpPr>
          <p:nvPr>
            <p:ph idx="1"/>
          </p:nvPr>
        </p:nvSpPr>
        <p:spPr>
          <a:xfrm>
            <a:off x="363473" y="2612256"/>
            <a:ext cx="8417053" cy="3449370"/>
          </a:xfrm>
        </p:spPr>
        <p:txBody>
          <a:bodyPr>
            <a:normAutofit lnSpcReduction="10000"/>
          </a:bodyPr>
          <a:lstStyle/>
          <a:p>
            <a:pPr marL="0" indent="0">
              <a:lnSpc>
                <a:spcPct val="90000"/>
              </a:lnSpc>
              <a:buClr>
                <a:srgbClr val="6600FF"/>
              </a:buClr>
              <a:buNone/>
              <a:defRPr/>
            </a:pPr>
            <a:r>
              <a:rPr lang="en-US" dirty="0">
                <a:latin typeface="Times New Roman" pitchFamily="18" charset="0"/>
                <a:cs typeface="Times New Roman" pitchFamily="18" charset="0"/>
              </a:rPr>
              <a:t>The SPSA includes: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Comprehensive Needs Assessment (data analysis and annual SPSA Evaluation)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Goals and objectives (measurable and based on student data)</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Evidence-based, effective methods and instructional strategies that address student needs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Budget </a:t>
            </a:r>
          </a:p>
          <a:p>
            <a:pPr marL="685892" indent="-342900">
              <a:lnSpc>
                <a:spcPct val="90000"/>
              </a:lnSpc>
              <a:buFont typeface="Arial" panose="020B0604020202020204" pitchFamily="34" charset="0"/>
              <a:buChar char="•"/>
              <a:defRPr/>
            </a:pPr>
            <a:r>
              <a:rPr lang="en-US" dirty="0">
                <a:latin typeface="Times New Roman" pitchFamily="18" charset="0"/>
                <a:cs typeface="Times New Roman" pitchFamily="18" charset="0"/>
              </a:rPr>
              <a:t>Process for monitoring implementation of planned actions</a:t>
            </a:r>
          </a:p>
        </p:txBody>
      </p:sp>
      <p:sp>
        <p:nvSpPr>
          <p:cNvPr id="4" name="Footer Placeholder 3">
            <a:extLst>
              <a:ext uri="{FF2B5EF4-FFF2-40B4-BE49-F238E27FC236}">
                <a16:creationId xmlns:a16="http://schemas.microsoft.com/office/drawing/2014/main" id="{8396724F-70BE-4F07-9101-ACD224E8098A}"/>
              </a:ext>
            </a:extLst>
          </p:cNvPr>
          <p:cNvSpPr>
            <a:spLocks noGrp="1"/>
          </p:cNvSpPr>
          <p:nvPr>
            <p:ph type="ftr" sz="quarter" idx="11"/>
          </p:nvPr>
        </p:nvSpPr>
        <p:spPr>
          <a:xfrm>
            <a:off x="373959" y="6248400"/>
            <a:ext cx="5479425" cy="279400"/>
          </a:xfrm>
        </p:spPr>
        <p:txBody>
          <a:bodyPr>
            <a:normAutofit/>
          </a:bodyPr>
          <a:lstStyle/>
          <a:p>
            <a:pPr>
              <a:spcAft>
                <a:spcPts val="600"/>
              </a:spcAft>
            </a:pPr>
            <a:r>
              <a:rPr lang="en-US" dirty="0"/>
              <a:t>Office of the Chief of Special Education, Equity and Access</a:t>
            </a:r>
          </a:p>
        </p:txBody>
      </p:sp>
      <p:sp>
        <p:nvSpPr>
          <p:cNvPr id="28676" name="Slide Number Placeholder 3">
            <a:extLst>
              <a:ext uri="{FF2B5EF4-FFF2-40B4-BE49-F238E27FC236}">
                <a16:creationId xmlns:a16="http://schemas.microsoft.com/office/drawing/2014/main" id="{637B8B57-204A-41D8-A7E4-074DA896B303}"/>
              </a:ext>
            </a:extLst>
          </p:cNvPr>
          <p:cNvSpPr>
            <a:spLocks noGrp="1"/>
          </p:cNvSpPr>
          <p:nvPr>
            <p:ph type="sldNum" sz="quarter" idx="12"/>
          </p:nvPr>
        </p:nvSpPr>
        <p:spPr>
          <a:xfrm>
            <a:off x="8281073" y="6227234"/>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lnSpc>
                <a:spcPct val="90000"/>
              </a:lnSpc>
              <a:spcBef>
                <a:spcPct val="0"/>
              </a:spcBef>
              <a:spcAft>
                <a:spcPts val="600"/>
              </a:spcAft>
              <a:buClrTx/>
              <a:buSzTx/>
              <a:buFontTx/>
              <a:buNone/>
            </a:pPr>
            <a:fld id="{8B97E52E-4DBC-44A4-AB8C-5A8754400819}" type="slidenum">
              <a:rPr lang="en-US" altLang="en-US" sz="1300">
                <a:latin typeface="Arial" panose="020B0604020202020204" pitchFamily="34" charset="0"/>
              </a:rPr>
              <a:pPr>
                <a:lnSpc>
                  <a:spcPct val="90000"/>
                </a:lnSpc>
                <a:spcBef>
                  <a:spcPct val="0"/>
                </a:spcBef>
                <a:spcAft>
                  <a:spcPts val="600"/>
                </a:spcAft>
                <a:buClrTx/>
                <a:buSzTx/>
                <a:buFontTx/>
                <a:buNone/>
              </a:pPr>
              <a:t>18</a:t>
            </a:fld>
            <a:endParaRPr lang="en-US" altLang="en-US" sz="1300" dirty="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4">
            <a:extLst>
              <a:ext uri="{FF2B5EF4-FFF2-40B4-BE49-F238E27FC236}">
                <a16:creationId xmlns:a16="http://schemas.microsoft.com/office/drawing/2014/main" id="{4DB5DEA3-2D5C-422E-9A7B-A8C1E6B148C5}"/>
              </a:ext>
            </a:extLst>
          </p:cNvPr>
          <p:cNvSpPr>
            <a:spLocks noChangeArrowheads="1"/>
          </p:cNvSpPr>
          <p:nvPr/>
        </p:nvSpPr>
        <p:spPr bwMode="auto">
          <a:xfrm>
            <a:off x="2285404" y="1028075"/>
            <a:ext cx="5202005" cy="685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74" tIns="34537" rIns="69074" bIns="34537"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0"/>
              </a:spcBef>
              <a:buClrTx/>
              <a:buSzTx/>
              <a:buFontTx/>
              <a:buNone/>
            </a:pPr>
            <a:r>
              <a:rPr lang="en-US" altLang="en-US" sz="2101">
                <a:latin typeface="Times New Roman" panose="02020603050405020304" pitchFamily="18" charset="0"/>
                <a:cs typeface="Times New Roman" panose="02020603050405020304" pitchFamily="18" charset="0"/>
              </a:rPr>
              <a:t>The Cycle of Continuous Improvement in the Development of the SPSA</a:t>
            </a:r>
          </a:p>
        </p:txBody>
      </p:sp>
      <p:sp>
        <p:nvSpPr>
          <p:cNvPr id="30723" name="Slide Number Placeholder 1">
            <a:extLst>
              <a:ext uri="{FF2B5EF4-FFF2-40B4-BE49-F238E27FC236}">
                <a16:creationId xmlns:a16="http://schemas.microsoft.com/office/drawing/2014/main" id="{C5446CF8-C525-43E5-A634-FEEE0A5B4A13}"/>
              </a:ext>
            </a:extLst>
          </p:cNvPr>
          <p:cNvSpPr>
            <a:spLocks noGrp="1"/>
          </p:cNvSpPr>
          <p:nvPr>
            <p:ph type="sldNum" sz="quarter" idx="12"/>
          </p:nvPr>
        </p:nvSpPr>
        <p:spPr>
          <a:xfrm>
            <a:off x="5772463" y="5847402"/>
            <a:ext cx="2515255" cy="357281"/>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buClrTx/>
              <a:buSzTx/>
              <a:buFontTx/>
              <a:buNone/>
            </a:pPr>
            <a:fld id="{007C5B93-4A46-4EB0-BFE4-15FF772B91A7}" type="slidenum">
              <a:rPr lang="en-US" altLang="en-US" sz="900">
                <a:latin typeface="Arial" panose="020B0604020202020204" pitchFamily="34" charset="0"/>
              </a:rPr>
              <a:pPr>
                <a:spcBef>
                  <a:spcPct val="0"/>
                </a:spcBef>
                <a:buClrTx/>
                <a:buSzTx/>
                <a:buFontTx/>
                <a:buNone/>
              </a:pPr>
              <a:t>19</a:t>
            </a:fld>
            <a:endParaRPr lang="en-US" altLang="en-US" sz="900" dirty="0">
              <a:latin typeface="Arial" panose="020B0604020202020204" pitchFamily="34" charset="0"/>
            </a:endParaRPr>
          </a:p>
        </p:txBody>
      </p:sp>
      <p:sp>
        <p:nvSpPr>
          <p:cNvPr id="30724" name="Text Box 10">
            <a:extLst>
              <a:ext uri="{FF2B5EF4-FFF2-40B4-BE49-F238E27FC236}">
                <a16:creationId xmlns:a16="http://schemas.microsoft.com/office/drawing/2014/main" id="{30E03C69-01B9-4FDB-AEEC-A22E19FD979E}"/>
              </a:ext>
            </a:extLst>
          </p:cNvPr>
          <p:cNvSpPr txBox="1">
            <a:spLocks noChangeArrowheads="1"/>
          </p:cNvSpPr>
          <p:nvPr/>
        </p:nvSpPr>
        <p:spPr bwMode="auto">
          <a:xfrm>
            <a:off x="1427931" y="2457197"/>
            <a:ext cx="1587517" cy="1011104"/>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lnSpc>
                <a:spcPct val="80000"/>
              </a:lnSpc>
              <a:spcBef>
                <a:spcPct val="50000"/>
              </a:spcBef>
              <a:buClrTx/>
              <a:buSzTx/>
              <a:buFontTx/>
              <a:buNone/>
            </a:pPr>
            <a:r>
              <a:rPr lang="en-US" altLang="en-US" sz="1200">
                <a:latin typeface="Times New Roman" panose="02020603050405020304" pitchFamily="18" charset="0"/>
                <a:cs typeface="Times New Roman" panose="02020603050405020304" pitchFamily="18" charset="0"/>
              </a:rPr>
              <a:t>Conduct Comprehensive Needs Assessment </a:t>
            </a:r>
          </a:p>
          <a:p>
            <a:pPr algn="ctr" eaLnBrk="1" hangingPunct="1">
              <a:lnSpc>
                <a:spcPct val="80000"/>
              </a:lnSpc>
              <a:spcBef>
                <a:spcPct val="50000"/>
              </a:spcBef>
              <a:buClrTx/>
              <a:buSzTx/>
              <a:buFontTx/>
              <a:buNone/>
            </a:pPr>
            <a:r>
              <a:rPr lang="en-US" altLang="en-US" sz="900">
                <a:latin typeface="Times New Roman" panose="02020603050405020304" pitchFamily="18" charset="0"/>
                <a:cs typeface="Times New Roman" panose="02020603050405020304" pitchFamily="18" charset="0"/>
              </a:rPr>
              <a:t>(Data analysis and SPSA Evaluation)</a:t>
            </a:r>
          </a:p>
        </p:txBody>
      </p:sp>
      <p:sp>
        <p:nvSpPr>
          <p:cNvPr id="30725" name="Right Arrow 1">
            <a:extLst>
              <a:ext uri="{FF2B5EF4-FFF2-40B4-BE49-F238E27FC236}">
                <a16:creationId xmlns:a16="http://schemas.microsoft.com/office/drawing/2014/main" id="{44E571FD-DBA6-498C-8BB9-3E949693F1D4}"/>
              </a:ext>
            </a:extLst>
          </p:cNvPr>
          <p:cNvSpPr>
            <a:spLocks noChangeArrowheads="1"/>
          </p:cNvSpPr>
          <p:nvPr/>
        </p:nvSpPr>
        <p:spPr bwMode="auto">
          <a:xfrm>
            <a:off x="3015448" y="2657274"/>
            <a:ext cx="504956" cy="363236"/>
          </a:xfrm>
          <a:prstGeom prst="rightArrow">
            <a:avLst>
              <a:gd name="adj1" fmla="val 50000"/>
              <a:gd name="adj2" fmla="val 50007"/>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6" name="Text Box 10">
            <a:extLst>
              <a:ext uri="{FF2B5EF4-FFF2-40B4-BE49-F238E27FC236}">
                <a16:creationId xmlns:a16="http://schemas.microsoft.com/office/drawing/2014/main" id="{4BA9CA96-3969-4C86-A0AF-88DE5022A3E0}"/>
              </a:ext>
            </a:extLst>
          </p:cNvPr>
          <p:cNvSpPr txBox="1">
            <a:spLocks noChangeArrowheads="1"/>
          </p:cNvSpPr>
          <p:nvPr/>
        </p:nvSpPr>
        <p:spPr bwMode="auto">
          <a:xfrm>
            <a:off x="3520405" y="2457197"/>
            <a:ext cx="1737574" cy="1200463"/>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Develop Measurable Objectives and Identify Strategies/Actions/Tasks in the SPSA Goal Pages</a:t>
            </a:r>
          </a:p>
        </p:txBody>
      </p:sp>
      <p:sp>
        <p:nvSpPr>
          <p:cNvPr id="30727" name="Right Arrow 16">
            <a:extLst>
              <a:ext uri="{FF2B5EF4-FFF2-40B4-BE49-F238E27FC236}">
                <a16:creationId xmlns:a16="http://schemas.microsoft.com/office/drawing/2014/main" id="{DD37B600-1EE1-4E4E-993D-71FE447F80B5}"/>
              </a:ext>
            </a:extLst>
          </p:cNvPr>
          <p:cNvSpPr>
            <a:spLocks noChangeArrowheads="1"/>
          </p:cNvSpPr>
          <p:nvPr/>
        </p:nvSpPr>
        <p:spPr bwMode="auto">
          <a:xfrm>
            <a:off x="5315145" y="2640601"/>
            <a:ext cx="435882" cy="363236"/>
          </a:xfrm>
          <a:prstGeom prst="rightArrow">
            <a:avLst>
              <a:gd name="adj1" fmla="val 50000"/>
              <a:gd name="adj2" fmla="val 500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28" name="Text Box 11">
            <a:extLst>
              <a:ext uri="{FF2B5EF4-FFF2-40B4-BE49-F238E27FC236}">
                <a16:creationId xmlns:a16="http://schemas.microsoft.com/office/drawing/2014/main" id="{4893166C-0CBC-481A-A447-029F5AA7DEC8}"/>
              </a:ext>
            </a:extLst>
          </p:cNvPr>
          <p:cNvSpPr txBox="1">
            <a:spLocks noChangeArrowheads="1"/>
          </p:cNvSpPr>
          <p:nvPr/>
        </p:nvSpPr>
        <p:spPr bwMode="auto">
          <a:xfrm>
            <a:off x="5772463" y="2441715"/>
            <a:ext cx="2057936" cy="1157589"/>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Develop Budget Based Upon Prioritized Expenditures that Support the Strategies/Actions/Tasks Described in the Goals</a:t>
            </a:r>
          </a:p>
        </p:txBody>
      </p:sp>
      <p:sp>
        <p:nvSpPr>
          <p:cNvPr id="30729" name="Right Arrow 17">
            <a:extLst>
              <a:ext uri="{FF2B5EF4-FFF2-40B4-BE49-F238E27FC236}">
                <a16:creationId xmlns:a16="http://schemas.microsoft.com/office/drawing/2014/main" id="{87415012-90F0-4DA9-9E3D-8EE4BF138AE3}"/>
              </a:ext>
            </a:extLst>
          </p:cNvPr>
          <p:cNvSpPr>
            <a:spLocks noChangeArrowheads="1"/>
          </p:cNvSpPr>
          <p:nvPr/>
        </p:nvSpPr>
        <p:spPr bwMode="auto">
          <a:xfrm rot="5400000">
            <a:off x="6361976" y="3727926"/>
            <a:ext cx="524011" cy="364426"/>
          </a:xfrm>
          <a:prstGeom prst="rightArrow">
            <a:avLst>
              <a:gd name="adj1" fmla="val 50000"/>
              <a:gd name="adj2" fmla="val 4993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0" name="Text Box 11">
            <a:extLst>
              <a:ext uri="{FF2B5EF4-FFF2-40B4-BE49-F238E27FC236}">
                <a16:creationId xmlns:a16="http://schemas.microsoft.com/office/drawing/2014/main" id="{78F09658-D837-407B-8262-DC5758F98FC6}"/>
              </a:ext>
            </a:extLst>
          </p:cNvPr>
          <p:cNvSpPr txBox="1">
            <a:spLocks noChangeArrowheads="1"/>
          </p:cNvSpPr>
          <p:nvPr/>
        </p:nvSpPr>
        <p:spPr bwMode="auto">
          <a:xfrm>
            <a:off x="1599426" y="4288855"/>
            <a:ext cx="2081755" cy="795545"/>
          </a:xfrm>
          <a:prstGeom prst="rect">
            <a:avLst/>
          </a:prstGeom>
          <a:solidFill>
            <a:schemeClr val="bg1"/>
          </a:solidFill>
          <a:ln w="9525">
            <a:solidFill>
              <a:schemeClr val="tx1"/>
            </a:solidFill>
            <a:miter lim="800000"/>
            <a:headEnd/>
            <a:tailEnd/>
          </a:ln>
        </p:spPr>
        <p:txBody>
          <a:bodyPr anchor="ct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Monitor Implementation</a:t>
            </a:r>
          </a:p>
        </p:txBody>
      </p:sp>
      <p:sp>
        <p:nvSpPr>
          <p:cNvPr id="30731" name="Right Arrow 19">
            <a:extLst>
              <a:ext uri="{FF2B5EF4-FFF2-40B4-BE49-F238E27FC236}">
                <a16:creationId xmlns:a16="http://schemas.microsoft.com/office/drawing/2014/main" id="{16ED73AD-9FC0-4172-B092-9012BBAD9F3E}"/>
              </a:ext>
            </a:extLst>
          </p:cNvPr>
          <p:cNvSpPr>
            <a:spLocks noChangeArrowheads="1"/>
          </p:cNvSpPr>
          <p:nvPr/>
        </p:nvSpPr>
        <p:spPr bwMode="auto">
          <a:xfrm rot="-5400000">
            <a:off x="2070442" y="3679693"/>
            <a:ext cx="620477" cy="364426"/>
          </a:xfrm>
          <a:prstGeom prst="rightArrow">
            <a:avLst>
              <a:gd name="adj1" fmla="val 50000"/>
              <a:gd name="adj2" fmla="val 49920"/>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30732" name="TextBox 1">
            <a:extLst>
              <a:ext uri="{FF2B5EF4-FFF2-40B4-BE49-F238E27FC236}">
                <a16:creationId xmlns:a16="http://schemas.microsoft.com/office/drawing/2014/main" id="{939A2825-5BB6-40C5-A3B2-F4498F45434E}"/>
              </a:ext>
            </a:extLst>
          </p:cNvPr>
          <p:cNvSpPr txBox="1">
            <a:spLocks noChangeArrowheads="1"/>
          </p:cNvSpPr>
          <p:nvPr/>
        </p:nvSpPr>
        <p:spPr bwMode="auto">
          <a:xfrm>
            <a:off x="4800660" y="4279328"/>
            <a:ext cx="3029739" cy="1200329"/>
          </a:xfrm>
          <a:prstGeom prst="rect">
            <a:avLst/>
          </a:prstGeom>
          <a:solidFill>
            <a:schemeClr val="bg1"/>
          </a:solidFill>
          <a:ln w="9525">
            <a:solidFill>
              <a:schemeClr val="tx1"/>
            </a:solidFill>
            <a:miter lim="800000"/>
            <a:headEnd/>
            <a:tailEnd/>
          </a:ln>
        </p:spPr>
        <p:txBody>
          <a:bodyPr>
            <a:sp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a:p>
            <a:pPr algn="ctr" eaLnBrk="1" hangingPunct="1">
              <a:spcBef>
                <a:spcPct val="50000"/>
              </a:spcBef>
              <a:buClrTx/>
              <a:buSzTx/>
              <a:buFontTx/>
              <a:buNone/>
            </a:pPr>
            <a:r>
              <a:rPr lang="en-US" altLang="en-US" sz="1200">
                <a:latin typeface="Times New Roman" panose="02020603050405020304" pitchFamily="18" charset="0"/>
                <a:cs typeface="Times New Roman" panose="02020603050405020304" pitchFamily="18" charset="0"/>
              </a:rPr>
              <a:t>Identify Proposed Expenditures in the SPSA and Ensure they are Aligned with the Strategies/Actions/Tasks in the Goals </a:t>
            </a:r>
          </a:p>
          <a:p>
            <a:pPr algn="ctr" eaLnBrk="1" hangingPunct="1">
              <a:spcBef>
                <a:spcPct val="50000"/>
              </a:spcBef>
              <a:buClrTx/>
              <a:buSzTx/>
              <a:buFontTx/>
              <a:buNone/>
            </a:pPr>
            <a:endParaRPr lang="en-US" altLang="en-US" sz="1200">
              <a:latin typeface="Times New Roman" panose="02020603050405020304" pitchFamily="18" charset="0"/>
              <a:cs typeface="Times New Roman" panose="02020603050405020304" pitchFamily="18" charset="0"/>
            </a:endParaRPr>
          </a:p>
        </p:txBody>
      </p:sp>
      <p:sp>
        <p:nvSpPr>
          <p:cNvPr id="30733" name="Right Arrow 17">
            <a:extLst>
              <a:ext uri="{FF2B5EF4-FFF2-40B4-BE49-F238E27FC236}">
                <a16:creationId xmlns:a16="http://schemas.microsoft.com/office/drawing/2014/main" id="{14274155-A340-4205-8B5F-A545C0A40EE0}"/>
              </a:ext>
            </a:extLst>
          </p:cNvPr>
          <p:cNvSpPr>
            <a:spLocks noChangeArrowheads="1"/>
          </p:cNvSpPr>
          <p:nvPr/>
        </p:nvSpPr>
        <p:spPr bwMode="auto">
          <a:xfrm rot="10800000">
            <a:off x="3843148" y="4411523"/>
            <a:ext cx="728852" cy="364426"/>
          </a:xfrm>
          <a:prstGeom prst="rightArrow">
            <a:avLst>
              <a:gd name="adj1" fmla="val 50000"/>
              <a:gd name="adj2" fmla="val 49944"/>
            </a:avLst>
          </a:prstGeom>
          <a:solidFill>
            <a:schemeClr val="accent1">
              <a:alpha val="50195"/>
            </a:schemeClr>
          </a:solidFill>
          <a:ln w="0" algn="ctr">
            <a:solidFill>
              <a:schemeClr val="tx1"/>
            </a:solidFill>
            <a:round/>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1350"/>
          </a:p>
        </p:txBody>
      </p:sp>
      <p:sp>
        <p:nvSpPr>
          <p:cNvPr id="2" name="Footer Placeholder 1">
            <a:extLst>
              <a:ext uri="{FF2B5EF4-FFF2-40B4-BE49-F238E27FC236}">
                <a16:creationId xmlns:a16="http://schemas.microsoft.com/office/drawing/2014/main" id="{6FA51DB2-A54D-4820-B12E-B8EB557D49D2}"/>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ltLang="en-US" sz="3601" dirty="0">
                <a:solidFill>
                  <a:schemeClr val="tx1"/>
                </a:solidFill>
                <a:latin typeface="Times New Roman" panose="02020603050405020304" pitchFamily="18" charset="0"/>
              </a:rPr>
              <a:t>Title I Annual Meeting</a:t>
            </a:r>
            <a:endParaRPr lang="en-US" dirty="0">
              <a:solidFill>
                <a:schemeClr val="tx1"/>
              </a:solidFill>
            </a:endParaRPr>
          </a:p>
        </p:txBody>
      </p:sp>
      <p:sp>
        <p:nvSpPr>
          <p:cNvPr id="3" name="Subtitle 2"/>
          <p:cNvSpPr>
            <a:spLocks noGrp="1"/>
          </p:cNvSpPr>
          <p:nvPr>
            <p:ph type="subTitle" idx="1"/>
          </p:nvPr>
        </p:nvSpPr>
        <p:spPr/>
        <p:txBody>
          <a:bodyPr/>
          <a:lstStyle/>
          <a:p>
            <a:r>
              <a:rPr lang="en-US" altLang="en-US" dirty="0">
                <a:latin typeface="Times New Roman" panose="02020603050405020304" pitchFamily="18" charset="0"/>
              </a:rPr>
              <a:t>2020-2021 Title I Program Overview </a:t>
            </a:r>
            <a:br>
              <a:rPr lang="en-US" altLang="en-US" dirty="0">
                <a:latin typeface="Times New Roman" panose="02020603050405020304" pitchFamily="18" charset="0"/>
              </a:rPr>
            </a:br>
            <a:r>
              <a:rPr lang="en-US" altLang="en-US" dirty="0">
                <a:latin typeface="Times New Roman" panose="02020603050405020304" pitchFamily="18" charset="0"/>
              </a:rPr>
              <a:t>for Schoolwide Program (SWP) Schools</a:t>
            </a:r>
            <a:endParaRPr lang="en-US" dirty="0"/>
          </a:p>
        </p:txBody>
      </p:sp>
      <p:sp>
        <p:nvSpPr>
          <p:cNvPr id="5" name="Footer Placeholder 4">
            <a:extLst>
              <a:ext uri="{FF2B5EF4-FFF2-40B4-BE49-F238E27FC236}">
                <a16:creationId xmlns:a16="http://schemas.microsoft.com/office/drawing/2014/main" id="{B4F65246-91AE-4ED3-9C10-952DD47AD967}"/>
              </a:ext>
            </a:extLst>
          </p:cNvPr>
          <p:cNvSpPr>
            <a:spLocks noGrp="1"/>
          </p:cNvSpPr>
          <p:nvPr>
            <p:ph type="ftr" sz="quarter" idx="11"/>
          </p:nvPr>
        </p:nvSpPr>
        <p:spPr/>
        <p:txBody>
          <a:bodyPr/>
          <a:lstStyle/>
          <a:p>
            <a:r>
              <a:rPr lang="en-US" dirty="0"/>
              <a:t>Office of the Chief of Special Education, Equity and Access</a:t>
            </a:r>
          </a:p>
        </p:txBody>
      </p:sp>
      <p:sp>
        <p:nvSpPr>
          <p:cNvPr id="6" name="Slide Number Placeholder 5">
            <a:extLst>
              <a:ext uri="{FF2B5EF4-FFF2-40B4-BE49-F238E27FC236}">
                <a16:creationId xmlns:a16="http://schemas.microsoft.com/office/drawing/2014/main" id="{2ACB6301-C64C-4213-B348-BAB53AC1DB88}"/>
              </a:ext>
            </a:extLst>
          </p:cNvPr>
          <p:cNvSpPr>
            <a:spLocks noGrp="1"/>
          </p:cNvSpPr>
          <p:nvPr>
            <p:ph type="sldNum" sz="quarter" idx="12"/>
          </p:nvPr>
        </p:nvSpPr>
        <p:spPr/>
        <p:txBody>
          <a:bodyPr/>
          <a:lstStyle/>
          <a:p>
            <a:fld id="{D57F1E4F-1CFF-5643-939E-217C01CDF565}" type="slidenum">
              <a:rPr lang="en-US" smtClean="0"/>
              <a:pPr/>
              <a:t>2</a:t>
            </a:fld>
            <a:endParaRPr lang="en-US" dirty="0"/>
          </a:p>
        </p:txBody>
      </p:sp>
    </p:spTree>
    <p:extLst>
      <p:ext uri="{BB962C8B-B14F-4D97-AF65-F5344CB8AC3E}">
        <p14:creationId xmlns:p14="http://schemas.microsoft.com/office/powerpoint/2010/main" val="1920111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296FFD7-7035-42C5-A25F-BBCE8959472F}"/>
              </a:ext>
            </a:extLst>
          </p:cNvPr>
          <p:cNvSpPr>
            <a:spLocks noGrp="1"/>
          </p:cNvSpPr>
          <p:nvPr>
            <p:ph type="title"/>
          </p:nvPr>
        </p:nvSpPr>
        <p:spPr>
          <a:xfrm>
            <a:off x="603315" y="796374"/>
            <a:ext cx="7937369" cy="880027"/>
          </a:xfrm>
        </p:spPr>
        <p:txBody>
          <a:bodyPr vert="horz" lIns="91440" tIns="45720" rIns="91440" bIns="45720" rtlCol="0" anchor="ctr">
            <a:noAutofit/>
          </a:bodyPr>
          <a:lstStyle/>
          <a:p>
            <a:pPr>
              <a:lnSpc>
                <a:spcPct val="90000"/>
              </a:lnSpc>
              <a:buClrTx/>
              <a:buSzTx/>
            </a:pPr>
            <a:r>
              <a:rPr lang="en-US" altLang="en-US" sz="3600" dirty="0">
                <a:solidFill>
                  <a:srgbClr val="FFFFFF"/>
                </a:solidFill>
              </a:rPr>
              <a:t>2020-2021 School’s Title I Allocation </a:t>
            </a:r>
            <a:br>
              <a:rPr lang="en-US" altLang="en-US" sz="3600" dirty="0">
                <a:solidFill>
                  <a:srgbClr val="FFFFFF"/>
                </a:solidFill>
              </a:rPr>
            </a:br>
            <a:r>
              <a:rPr lang="en-US" altLang="en-US" sz="3600" dirty="0">
                <a:solidFill>
                  <a:srgbClr val="FFFFFF"/>
                </a:solidFill>
              </a:rPr>
              <a:t>and Expenditures</a:t>
            </a: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31078926-64DE-4C65-9F80-DB5918A9A743}"/>
              </a:ext>
            </a:extLst>
          </p:cNvPr>
          <p:cNvSpPr>
            <a:spLocks noGrp="1"/>
          </p:cNvSpPr>
          <p:nvPr>
            <p:ph idx="1"/>
          </p:nvPr>
        </p:nvSpPr>
        <p:spPr>
          <a:xfrm>
            <a:off x="971550" y="2612256"/>
            <a:ext cx="7200897" cy="3263612"/>
          </a:xfrm>
        </p:spPr>
        <p:txBody>
          <a:bodyPr vert="horz" lIns="91440" tIns="45720" rIns="91440" bIns="45720" rtlCol="0" anchor="t">
            <a:normAutofit/>
          </a:bodyPr>
          <a:lstStyle/>
          <a:p>
            <a:pPr>
              <a:defRPr/>
            </a:pPr>
            <a:endParaRPr lang="en-US" i="1" dirty="0"/>
          </a:p>
          <a:p>
            <a:pPr marL="0" indent="0">
              <a:buNone/>
              <a:defRPr/>
            </a:pPr>
            <a:r>
              <a:rPr lang="en-US" sz="4000" i="1" dirty="0">
                <a:solidFill>
                  <a:srgbClr val="FF0000"/>
                </a:solidFill>
              </a:rPr>
              <a:t>List and discuss school’s 2020-2021 Title I Budget [7S046] here, explaining how the money supports goals for students</a:t>
            </a:r>
          </a:p>
          <a:p>
            <a:pPr marL="431121" indent="-431121">
              <a:defRPr/>
            </a:pPr>
            <a:endParaRPr lang="en-US" dirty="0"/>
          </a:p>
        </p:txBody>
      </p:sp>
      <p:sp>
        <p:nvSpPr>
          <p:cNvPr id="2" name="Footer Placeholder 1">
            <a:extLst>
              <a:ext uri="{FF2B5EF4-FFF2-40B4-BE49-F238E27FC236}">
                <a16:creationId xmlns:a16="http://schemas.microsoft.com/office/drawing/2014/main" id="{E34C047C-1B63-496B-A277-FD0A4BA63761}"/>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31749" name="Slide Number Placeholder 1">
            <a:extLst>
              <a:ext uri="{FF2B5EF4-FFF2-40B4-BE49-F238E27FC236}">
                <a16:creationId xmlns:a16="http://schemas.microsoft.com/office/drawing/2014/main" id="{02A16D72-5006-411E-B9E1-3CE489E233BA}"/>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4375B378-36EE-45D3-9378-4BFA43EB60DA}"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20</a:t>
            </a:fld>
            <a:endParaRPr lang="en-US" altLang="en-US" sz="1000"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3795" name="Group 5">
            <a:extLst>
              <a:ext uri="{FF2B5EF4-FFF2-40B4-BE49-F238E27FC236}">
                <a16:creationId xmlns:a16="http://schemas.microsoft.com/office/drawing/2014/main" id="{B2BED220-7979-4079-893F-982363A5DC88}"/>
              </a:ext>
            </a:extLst>
          </p:cNvPr>
          <p:cNvGrpSpPr>
            <a:grpSpLocks/>
          </p:cNvGrpSpPr>
          <p:nvPr/>
        </p:nvGrpSpPr>
        <p:grpSpPr bwMode="auto">
          <a:xfrm>
            <a:off x="3200043" y="928037"/>
            <a:ext cx="2858244" cy="4973345"/>
            <a:chOff x="2112" y="1104"/>
            <a:chExt cx="1500" cy="2592"/>
          </a:xfrm>
        </p:grpSpPr>
        <p:pic>
          <p:nvPicPr>
            <p:cNvPr id="33797" name="Picture 6" descr="brochurecover2lr">
              <a:extLst>
                <a:ext uri="{FF2B5EF4-FFF2-40B4-BE49-F238E27FC236}">
                  <a16:creationId xmlns:a16="http://schemas.microsoft.com/office/drawing/2014/main" id="{1316A906-CB04-4CBE-80EB-260F0861E5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3798" name="Rectangle 7">
              <a:extLst>
                <a:ext uri="{FF2B5EF4-FFF2-40B4-BE49-F238E27FC236}">
                  <a16:creationId xmlns:a16="http://schemas.microsoft.com/office/drawing/2014/main" id="{CD3F6764-E164-4BE8-8450-5450DE229976}"/>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n-US" altLang="en-US" sz="600" i="1" dirty="0">
                <a:latin typeface="Arial" panose="020B0604020202020204" pitchFamily="34" charset="0"/>
              </a:endParaRPr>
            </a:p>
            <a:p>
              <a:pPr>
                <a:spcBef>
                  <a:spcPct val="0"/>
                </a:spcBef>
                <a:buClrTx/>
                <a:buSzTx/>
                <a:buFontTx/>
                <a:buNone/>
              </a:pPr>
              <a:endParaRPr lang="es-MX" altLang="en-US" sz="2401" i="1" dirty="0">
                <a:latin typeface="Arial" panose="020B0604020202020204" pitchFamily="34" charset="0"/>
              </a:endParaRPr>
            </a:p>
            <a:p>
              <a:pPr algn="ctr">
                <a:spcBef>
                  <a:spcPct val="0"/>
                </a:spcBef>
                <a:buClrTx/>
                <a:buSzTx/>
                <a:buFontTx/>
                <a:buNone/>
              </a:pPr>
              <a:r>
                <a:rPr lang="es-MX" altLang="en-US" sz="2626" i="1" dirty="0" err="1">
                  <a:latin typeface="Arial" panose="020B0604020202020204" pitchFamily="34" charset="0"/>
                </a:rPr>
                <a:t>Title</a:t>
              </a:r>
              <a:r>
                <a:rPr lang="es-MX" altLang="en-US" sz="2626" i="1" dirty="0">
                  <a:latin typeface="Arial" panose="020B0604020202020204" pitchFamily="34" charset="0"/>
                </a:rPr>
                <a:t> I SWP</a:t>
              </a:r>
            </a:p>
            <a:p>
              <a:pPr algn="ctr">
                <a:spcBef>
                  <a:spcPct val="0"/>
                </a:spcBef>
                <a:buClrTx/>
                <a:buSzTx/>
                <a:buFontTx/>
                <a:buNone/>
              </a:pPr>
              <a:r>
                <a:rPr lang="es-MX" altLang="en-US" sz="2626" i="1" dirty="0">
                  <a:latin typeface="Arial" panose="020B0604020202020204" pitchFamily="34" charset="0"/>
                </a:rPr>
                <a:t> and</a:t>
              </a:r>
              <a:br>
                <a:rPr lang="es-MX" altLang="en-US" sz="2626" i="1" dirty="0">
                  <a:latin typeface="Arial" panose="020B0604020202020204" pitchFamily="34" charset="0"/>
                </a:rPr>
              </a:br>
              <a:r>
                <a:rPr lang="es-MX" altLang="en-US" sz="2626" i="1" dirty="0">
                  <a:latin typeface="Arial" panose="020B0604020202020204" pitchFamily="34" charset="0"/>
                </a:rPr>
                <a:t>Parent</a:t>
              </a:r>
            </a:p>
            <a:p>
              <a:pPr algn="ctr">
                <a:spcBef>
                  <a:spcPct val="0"/>
                </a:spcBef>
                <a:buClrTx/>
                <a:buSzTx/>
                <a:buFontTx/>
                <a:buNone/>
              </a:pPr>
              <a:r>
                <a:rPr lang="es-MX" altLang="en-US" sz="2626" i="1" dirty="0">
                  <a:latin typeface="Arial" panose="020B0604020202020204" pitchFamily="34" charset="0"/>
                </a:rPr>
                <a:t>And </a:t>
              </a:r>
              <a:r>
                <a:rPr lang="es-MX" altLang="en-US" sz="2626" i="1" dirty="0" err="1">
                  <a:latin typeface="Arial" panose="020B0604020202020204" pitchFamily="34" charset="0"/>
                </a:rPr>
                <a:t>Family</a:t>
              </a:r>
              <a:r>
                <a:rPr lang="es-MX" altLang="en-US" sz="2626" i="1" dirty="0">
                  <a:latin typeface="Arial" panose="020B0604020202020204" pitchFamily="34" charset="0"/>
                </a:rPr>
                <a:t> </a:t>
              </a:r>
              <a:r>
                <a:rPr lang="es-MX" altLang="en-US" sz="2626" i="1" dirty="0" err="1">
                  <a:latin typeface="Arial" panose="020B0604020202020204" pitchFamily="34" charset="0"/>
                </a:rPr>
                <a:t>Engagement</a:t>
              </a:r>
              <a:endParaRPr lang="en-US" altLang="en-US" sz="2626" dirty="0">
                <a:latin typeface="Arial" panose="020B0604020202020204" pitchFamily="34" charset="0"/>
              </a:endParaRPr>
            </a:p>
          </p:txBody>
        </p:sp>
      </p:grpSp>
      <p:sp>
        <p:nvSpPr>
          <p:cNvPr id="33796" name="Slide Number Placeholder 1">
            <a:extLst>
              <a:ext uri="{FF2B5EF4-FFF2-40B4-BE49-F238E27FC236}">
                <a16:creationId xmlns:a16="http://schemas.microsoft.com/office/drawing/2014/main" id="{96ED5F62-A40A-42CC-9FA8-0466E5A84AFF}"/>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D31862C1-163F-4B33-A818-590B2DBE776C}" type="slidenum">
              <a:rPr lang="en-US" altLang="en-US" b="0">
                <a:latin typeface="Arial" panose="020B0604020202020204" pitchFamily="34" charset="0"/>
              </a:rPr>
              <a:pPr/>
              <a:t>21</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371466EB-E798-4524-B858-790CBEBF5DF5}"/>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19" name="Rectangle 2">
            <a:extLst>
              <a:ext uri="{FF2B5EF4-FFF2-40B4-BE49-F238E27FC236}">
                <a16:creationId xmlns:a16="http://schemas.microsoft.com/office/drawing/2014/main" id="{C0B2FCC9-2045-4509-B0F6-48A1606928D8}"/>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3700" dirty="0">
                <a:solidFill>
                  <a:srgbClr val="FFFFFF"/>
                </a:solidFill>
                <a:latin typeface="Times New Roman" panose="02020603050405020304" pitchFamily="18" charset="0"/>
                <a:cs typeface="Times New Roman" panose="02020603050405020304" pitchFamily="18" charset="0"/>
              </a:rPr>
              <a:t>What is Parent and Family Engagement?</a:t>
            </a: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820" name="Rectangle 3">
            <a:extLst>
              <a:ext uri="{FF2B5EF4-FFF2-40B4-BE49-F238E27FC236}">
                <a16:creationId xmlns:a16="http://schemas.microsoft.com/office/drawing/2014/main" id="{77750BDE-5E3E-431B-B5E6-0659B40A50E4}"/>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pPr>
            <a:r>
              <a:rPr lang="en-US" altLang="en-US" b="1" dirty="0">
                <a:latin typeface="Times New Roman" panose="02020603050405020304" pitchFamily="18" charset="0"/>
                <a:cs typeface="Times New Roman" panose="02020603050405020304" pitchFamily="18" charset="0"/>
              </a:rPr>
              <a:t>Under </a:t>
            </a:r>
            <a:r>
              <a:rPr lang="en-US" altLang="en-US" b="1" i="1" dirty="0">
                <a:latin typeface="Times New Roman" panose="02020603050405020304" pitchFamily="18" charset="0"/>
                <a:cs typeface="Times New Roman" panose="02020603050405020304" pitchFamily="18" charset="0"/>
              </a:rPr>
              <a:t>ESSA</a:t>
            </a:r>
            <a:r>
              <a:rPr lang="en-US" altLang="en-US" b="1" dirty="0">
                <a:latin typeface="Times New Roman" panose="02020603050405020304" pitchFamily="18" charset="0"/>
                <a:cs typeface="Times New Roman" panose="02020603050405020304" pitchFamily="18" charset="0"/>
              </a:rPr>
              <a:t>:</a:t>
            </a:r>
          </a:p>
          <a:p>
            <a:pPr marL="0" indent="0">
              <a:buNone/>
            </a:pPr>
            <a:r>
              <a:rPr lang="en-US" altLang="en-US" dirty="0">
                <a:latin typeface="Times New Roman" panose="02020603050405020304" pitchFamily="18" charset="0"/>
                <a:cs typeface="Times New Roman" panose="02020603050405020304" pitchFamily="18" charset="0"/>
              </a:rPr>
              <a:t>The term, </a:t>
            </a:r>
            <a:r>
              <a:rPr lang="en-US" altLang="en-US" i="1" dirty="0">
                <a:latin typeface="Times New Roman" panose="02020603050405020304" pitchFamily="18" charset="0"/>
                <a:cs typeface="Times New Roman" panose="02020603050405020304" pitchFamily="18" charset="0"/>
              </a:rPr>
              <a:t>parent and family engagement</a:t>
            </a:r>
            <a:r>
              <a:rPr lang="en-US" altLang="en-US" dirty="0">
                <a:latin typeface="Times New Roman" panose="02020603050405020304" pitchFamily="18" charset="0"/>
                <a:cs typeface="Times New Roman" panose="02020603050405020304" pitchFamily="18" charset="0"/>
              </a:rPr>
              <a:t>, means the participation of parents and family members in regular, two-way and meaningful communication involving student academic learning and other school activities.  </a:t>
            </a:r>
            <a:r>
              <a:rPr lang="en-US" altLang="en-US" i="1" dirty="0">
                <a:latin typeface="Times New Roman" panose="02020603050405020304" pitchFamily="18" charset="0"/>
                <a:cs typeface="Times New Roman" panose="02020603050405020304" pitchFamily="18" charset="0"/>
              </a:rPr>
              <a:t>Title VIII, Part A, Section 8101(39)</a:t>
            </a:r>
          </a:p>
        </p:txBody>
      </p:sp>
      <p:sp>
        <p:nvSpPr>
          <p:cNvPr id="2" name="Footer Placeholder 1">
            <a:extLst>
              <a:ext uri="{FF2B5EF4-FFF2-40B4-BE49-F238E27FC236}">
                <a16:creationId xmlns:a16="http://schemas.microsoft.com/office/drawing/2014/main" id="{D468334D-0BD0-42F8-9FCB-388ADF8D2609}"/>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3" name="Slide Number Placeholder 2">
            <a:extLst>
              <a:ext uri="{FF2B5EF4-FFF2-40B4-BE49-F238E27FC236}">
                <a16:creationId xmlns:a16="http://schemas.microsoft.com/office/drawing/2014/main" id="{70FD43C0-FC68-41DF-806B-72487144392B}"/>
              </a:ext>
            </a:extLst>
          </p:cNvPr>
          <p:cNvSpPr>
            <a:spLocks noGrp="1"/>
          </p:cNvSpPr>
          <p:nvPr>
            <p:ph type="sldNum" sz="quarter" idx="12"/>
          </p:nvPr>
        </p:nvSpPr>
        <p:spPr>
          <a:xfrm>
            <a:off x="7765425" y="5969000"/>
            <a:ext cx="407023" cy="279400"/>
          </a:xfrm>
        </p:spPr>
        <p:txBody>
          <a:bodyPr>
            <a:normAutofit/>
          </a:bodyPr>
          <a:lstStyle/>
          <a:p>
            <a:pPr>
              <a:spcAft>
                <a:spcPts val="600"/>
              </a:spcAft>
            </a:pPr>
            <a:fld id="{25BA54BD-C84D-46CE-8B72-31BFB26ABA43}" type="slidenum">
              <a:rPr lang="en-US" smtClean="0"/>
              <a:pPr>
                <a:spcAft>
                  <a:spcPts val="600"/>
                </a:spcAft>
              </a:pPr>
              <a:t>22</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4819" name="Rectangle 2">
            <a:extLst>
              <a:ext uri="{FF2B5EF4-FFF2-40B4-BE49-F238E27FC236}">
                <a16:creationId xmlns:a16="http://schemas.microsoft.com/office/drawing/2014/main" id="{C0B2FCC9-2045-4509-B0F6-48A1606928D8}"/>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3700" dirty="0">
                <a:solidFill>
                  <a:srgbClr val="FFFFFF"/>
                </a:solidFill>
                <a:latin typeface="Times New Roman" panose="02020603050405020304" pitchFamily="18" charset="0"/>
                <a:cs typeface="Times New Roman" panose="02020603050405020304" pitchFamily="18" charset="0"/>
              </a:rPr>
              <a:t>What is Parent and Family Engagement?</a:t>
            </a: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34820" name="Rectangle 3">
            <a:extLst>
              <a:ext uri="{FF2B5EF4-FFF2-40B4-BE49-F238E27FC236}">
                <a16:creationId xmlns:a16="http://schemas.microsoft.com/office/drawing/2014/main" id="{77750BDE-5E3E-431B-B5E6-0659B40A50E4}"/>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None/>
            </a:pPr>
            <a:r>
              <a:rPr lang="en-US" altLang="en-US" dirty="0">
                <a:latin typeface="Times New Roman" panose="02020603050405020304" pitchFamily="18" charset="0"/>
                <a:cs typeface="Times New Roman" panose="02020603050405020304" pitchFamily="18" charset="0"/>
              </a:rPr>
              <a:t>LAUSD offers parent and family engagement opportunities at the central level, at our Local District and Community of Schools, and at our school.</a:t>
            </a:r>
          </a:p>
          <a:p>
            <a:pPr marL="0" indent="0">
              <a:buNone/>
            </a:pPr>
            <a:r>
              <a:rPr lang="en-US" altLang="en-US" i="1" dirty="0">
                <a:latin typeface="Times New Roman" panose="02020603050405020304" pitchFamily="18" charset="0"/>
                <a:cs typeface="Times New Roman" panose="02020603050405020304" pitchFamily="18" charset="0"/>
              </a:rPr>
              <a:t>Please consider how you might be willing to learn more and support other parent leaders by participating in these opportunities.</a:t>
            </a:r>
          </a:p>
        </p:txBody>
      </p:sp>
      <p:sp>
        <p:nvSpPr>
          <p:cNvPr id="2" name="Footer Placeholder 1">
            <a:extLst>
              <a:ext uri="{FF2B5EF4-FFF2-40B4-BE49-F238E27FC236}">
                <a16:creationId xmlns:a16="http://schemas.microsoft.com/office/drawing/2014/main" id="{D468334D-0BD0-42F8-9FCB-388ADF8D2609}"/>
              </a:ext>
            </a:extLst>
          </p:cNvPr>
          <p:cNvSpPr>
            <a:spLocks noGrp="1"/>
          </p:cNvSpPr>
          <p:nvPr>
            <p:ph type="ftr" sz="quarter" idx="11"/>
          </p:nvPr>
        </p:nvSpPr>
        <p:spPr>
          <a:xfrm>
            <a:off x="971550" y="5969000"/>
            <a:ext cx="5479425" cy="27940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rPr>
              <a:t>Office of the Chief of Special Education, Equity and Access</a:t>
            </a:r>
          </a:p>
        </p:txBody>
      </p:sp>
      <p:sp>
        <p:nvSpPr>
          <p:cNvPr id="3" name="Slide Number Placeholder 2">
            <a:extLst>
              <a:ext uri="{FF2B5EF4-FFF2-40B4-BE49-F238E27FC236}">
                <a16:creationId xmlns:a16="http://schemas.microsoft.com/office/drawing/2014/main" id="{70FD43C0-FC68-41DF-806B-72487144392B}"/>
              </a:ext>
            </a:extLst>
          </p:cNvPr>
          <p:cNvSpPr>
            <a:spLocks noGrp="1"/>
          </p:cNvSpPr>
          <p:nvPr>
            <p:ph type="sldNum" sz="quarter" idx="12"/>
          </p:nvPr>
        </p:nvSpPr>
        <p:spPr>
          <a:xfrm>
            <a:off x="7765425" y="5969000"/>
            <a:ext cx="407023" cy="279400"/>
          </a:xfrm>
        </p:spPr>
        <p:txBody>
          <a:bodyPr>
            <a:normAutofit/>
          </a:bodyPr>
          <a:lstStyle/>
          <a:p>
            <a:pPr marL="0" marR="0" lvl="0" indent="0" algn="r" defTabSz="457200" rtl="0" eaLnBrk="1" fontAlgn="auto" latinLnBrk="0" hangingPunct="1">
              <a:lnSpc>
                <a:spcPct val="100000"/>
              </a:lnSpc>
              <a:spcBef>
                <a:spcPts val="0"/>
              </a:spcBef>
              <a:spcAft>
                <a:spcPts val="600"/>
              </a:spcAft>
              <a:buClrTx/>
              <a:buSzTx/>
              <a:buFontTx/>
              <a:buNone/>
              <a:tabLst/>
              <a:defRPr/>
            </a:pPr>
            <a:fld id="{25BA54BD-C84D-46CE-8B72-31BFB26ABA43}" type="slidenum">
              <a:rPr kumimoji="0" lang="en-US" sz="1000" b="0" i="0" u="none" strike="noStrike" kern="1200" cap="none" spc="0" normalizeH="0" baseline="0" noProof="0" smtClean="0">
                <a:ln>
                  <a:noFill/>
                </a:ln>
                <a:solidFill>
                  <a:prstClr val="black"/>
                </a:solidFill>
                <a:effectLst/>
                <a:uLnTx/>
                <a:uFillTx/>
                <a:latin typeface="Garamond" panose="02020404030301010803"/>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23</a:t>
            </a:fld>
            <a:endPar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endParaRPr>
          </a:p>
        </p:txBody>
      </p:sp>
    </p:spTree>
    <p:extLst>
      <p:ext uri="{BB962C8B-B14F-4D97-AF65-F5344CB8AC3E}">
        <p14:creationId xmlns:p14="http://schemas.microsoft.com/office/powerpoint/2010/main" val="1036476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867" name="Rectangle 2">
            <a:extLst>
              <a:ext uri="{FF2B5EF4-FFF2-40B4-BE49-F238E27FC236}">
                <a16:creationId xmlns:a16="http://schemas.microsoft.com/office/drawing/2014/main" id="{9809382F-55FC-4F15-8A78-C2F8AE36D489}"/>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pPr>
            <a:r>
              <a:rPr lang="en-US" altLang="en-US" sz="2800">
                <a:solidFill>
                  <a:srgbClr val="FFFFFF"/>
                </a:solidFill>
                <a:latin typeface="Times New Roman" panose="02020603050405020304" pitchFamily="18" charset="0"/>
                <a:cs typeface="Times New Roman" panose="02020603050405020304" pitchFamily="18" charset="0"/>
              </a:rPr>
              <a:t>District Title I Parent and Family Engagement Policy</a:t>
            </a:r>
          </a:p>
        </p:txBody>
      </p:sp>
      <p:sp>
        <p:nvSpPr>
          <p:cNvPr id="143" name="Rectangle 14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508" name="Rectangle 3">
            <a:extLst>
              <a:ext uri="{FF2B5EF4-FFF2-40B4-BE49-F238E27FC236}">
                <a16:creationId xmlns:a16="http://schemas.microsoft.com/office/drawing/2014/main" id="{66F9C1EC-849C-4924-8D58-7235196B9100}"/>
              </a:ext>
            </a:extLst>
          </p:cNvPr>
          <p:cNvSpPr>
            <a:spLocks noGrp="1" noChangeArrowheads="1"/>
          </p:cNvSpPr>
          <p:nvPr>
            <p:ph idx="1"/>
          </p:nvPr>
        </p:nvSpPr>
        <p:spPr>
          <a:xfrm>
            <a:off x="971550" y="2612256"/>
            <a:ext cx="7200897" cy="2340744"/>
          </a:xfrm>
        </p:spPr>
        <p:txBody>
          <a:bodyPr>
            <a:noAutofit/>
          </a:bodyPr>
          <a:lstStyle/>
          <a:p>
            <a:pPr marL="213179" indent="-213179">
              <a:lnSpc>
                <a:spcPct val="90000"/>
              </a:lnSpc>
              <a:defRPr/>
            </a:pPr>
            <a:r>
              <a:rPr lang="en-US" sz="2800" dirty="0">
                <a:effectLst/>
                <a:latin typeface="Times New Roman" pitchFamily="18" charset="0"/>
                <a:cs typeface="Times New Roman" pitchFamily="18" charset="0"/>
              </a:rPr>
              <a:t>LAUSD adopted a Districtwide Title I Parent and Family Engagement Policy on June 12, 2018.</a:t>
            </a:r>
          </a:p>
          <a:p>
            <a:pPr marL="213179" indent="-213179">
              <a:lnSpc>
                <a:spcPct val="90000"/>
              </a:lnSpc>
              <a:defRPr/>
            </a:pPr>
            <a:r>
              <a:rPr lang="en-US" sz="2800" dirty="0">
                <a:effectLst/>
                <a:latin typeface="Times New Roman" pitchFamily="18" charset="0"/>
                <a:cs typeface="Times New Roman" pitchFamily="18" charset="0"/>
              </a:rPr>
              <a:t>Policy is distributed annually to parents whose students attend a Title I school.</a:t>
            </a:r>
          </a:p>
        </p:txBody>
      </p:sp>
      <p:sp>
        <p:nvSpPr>
          <p:cNvPr id="2" name="Footer Placeholder 1">
            <a:extLst>
              <a:ext uri="{FF2B5EF4-FFF2-40B4-BE49-F238E27FC236}">
                <a16:creationId xmlns:a16="http://schemas.microsoft.com/office/drawing/2014/main" id="{6DB6404A-E58F-4B29-A53D-AE3C8DA4C114}"/>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dirty="0"/>
              <a:t>Office of the Chief of Special Education, Equity and Access</a:t>
            </a:r>
          </a:p>
        </p:txBody>
      </p:sp>
      <p:sp>
        <p:nvSpPr>
          <p:cNvPr id="36870" name="Slide Number Placeholder 1">
            <a:extLst>
              <a:ext uri="{FF2B5EF4-FFF2-40B4-BE49-F238E27FC236}">
                <a16:creationId xmlns:a16="http://schemas.microsoft.com/office/drawing/2014/main" id="{49854E63-CE62-4AFB-970F-DAA4D24A312A}"/>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114D8A26-5F5F-46CE-8B89-FE8541FFE532}" type="slidenum">
              <a:rPr lang="en-US" altLang="en-US" b="0">
                <a:latin typeface="Arial" panose="020B0604020202020204" pitchFamily="34" charset="0"/>
              </a:rPr>
              <a:pPr>
                <a:spcAft>
                  <a:spcPts val="600"/>
                </a:spcAft>
              </a:pPr>
              <a:t>24</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56B4B84-4FC5-41A4-92B1-122FDD392A35}"/>
              </a:ext>
            </a:extLst>
          </p:cNvPr>
          <p:cNvSpPr>
            <a:spLocks noGrp="1"/>
          </p:cNvSpPr>
          <p:nvPr>
            <p:ph type="title"/>
          </p:nvPr>
        </p:nvSpPr>
        <p:spPr>
          <a:xfrm>
            <a:off x="603315" y="796374"/>
            <a:ext cx="7937369" cy="880027"/>
          </a:xfrm>
        </p:spPr>
        <p:txBody>
          <a:bodyPr>
            <a:normAutofit/>
          </a:bodyPr>
          <a:lstStyle/>
          <a:p>
            <a:pPr>
              <a:lnSpc>
                <a:spcPct val="90000"/>
              </a:lnSpc>
              <a:defRPr/>
            </a:pPr>
            <a:r>
              <a:rPr lang="en-US" altLang="en-US" sz="2800">
                <a:solidFill>
                  <a:srgbClr val="FFFFFF"/>
                </a:solidFill>
                <a:effectLst/>
                <a:latin typeface="Times New Roman" panose="02020603050405020304" pitchFamily="18" charset="0"/>
                <a:cs typeface="Times New Roman" panose="02020603050405020304" pitchFamily="18" charset="0"/>
              </a:rPr>
              <a:t>District Title I Parent and Family Engagement Policy</a:t>
            </a:r>
            <a:endParaRPr lang="en-US" sz="2800">
              <a:solidFill>
                <a:srgbClr val="FFFFFF"/>
              </a:solidFill>
            </a:endParaRP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453689B5-A14B-425A-A9AA-453DEACC0C7F}"/>
              </a:ext>
            </a:extLst>
          </p:cNvPr>
          <p:cNvSpPr>
            <a:spLocks noGrp="1"/>
          </p:cNvSpPr>
          <p:nvPr>
            <p:ph idx="1"/>
          </p:nvPr>
        </p:nvSpPr>
        <p:spPr>
          <a:xfrm>
            <a:off x="971550" y="2448899"/>
            <a:ext cx="7486650" cy="3426969"/>
          </a:xfrm>
        </p:spPr>
        <p:txBody>
          <a:bodyPr>
            <a:noAutofit/>
          </a:bodyPr>
          <a:lstStyle/>
          <a:p>
            <a:pPr marL="0" indent="0">
              <a:lnSpc>
                <a:spcPct val="90000"/>
              </a:lnSpc>
              <a:buClr>
                <a:srgbClr val="6600FF"/>
              </a:buClr>
              <a:buNone/>
              <a:defRPr/>
            </a:pPr>
            <a:r>
              <a:rPr lang="en-US" sz="2000" dirty="0">
                <a:latin typeface="Times New Roman" pitchFamily="18" charset="0"/>
                <a:cs typeface="Times New Roman" pitchFamily="18" charset="0"/>
              </a:rPr>
              <a:t>The </a:t>
            </a:r>
            <a:r>
              <a:rPr lang="en-US" sz="2000" b="1" dirty="0">
                <a:latin typeface="Times New Roman" pitchFamily="18" charset="0"/>
                <a:cs typeface="Times New Roman" pitchFamily="18" charset="0"/>
              </a:rPr>
              <a:t>Title I</a:t>
            </a:r>
            <a:r>
              <a:rPr lang="en-US" sz="2000" dirty="0">
                <a:latin typeface="Times New Roman" pitchFamily="18" charset="0"/>
                <a:cs typeface="Times New Roman" pitchFamily="18" charset="0"/>
              </a:rPr>
              <a:t> </a:t>
            </a:r>
            <a:r>
              <a:rPr lang="en-US" sz="2000" b="1" dirty="0">
                <a:latin typeface="Times New Roman" pitchFamily="18" charset="0"/>
                <a:cs typeface="Times New Roman" pitchFamily="18" charset="0"/>
              </a:rPr>
              <a:t>Parent and Family Engagement Policy </a:t>
            </a:r>
            <a:r>
              <a:rPr lang="en-US" sz="2000" dirty="0">
                <a:latin typeface="Times New Roman" pitchFamily="18" charset="0"/>
                <a:cs typeface="Times New Roman" pitchFamily="18" charset="0"/>
              </a:rPr>
              <a:t>describes how the District will:</a:t>
            </a:r>
          </a:p>
          <a:p>
            <a:pPr eaLnBrk="1" hangingPunct="1">
              <a:lnSpc>
                <a:spcPct val="90000"/>
              </a:lnSpc>
              <a:defRPr/>
            </a:pPr>
            <a:r>
              <a:rPr lang="en-US" sz="2000" dirty="0">
                <a:latin typeface="Times New Roman" pitchFamily="18" charset="0"/>
                <a:cs typeface="Times New Roman" pitchFamily="18" charset="0"/>
              </a:rPr>
              <a:t>Strengthen parent and school capacity for building relationships and supporting student academic achievement</a:t>
            </a:r>
          </a:p>
          <a:p>
            <a:pPr eaLnBrk="1" hangingPunct="1">
              <a:lnSpc>
                <a:spcPct val="90000"/>
              </a:lnSpc>
              <a:defRPr/>
            </a:pPr>
            <a:r>
              <a:rPr lang="en-US" sz="2000" dirty="0">
                <a:latin typeface="Times New Roman" pitchFamily="18" charset="0"/>
                <a:cs typeface="Times New Roman" pitchFamily="18" charset="0"/>
              </a:rPr>
              <a:t>Annually evaluate the policy, identify barriers to successful engagement, and design strategies to decrease the barriers</a:t>
            </a:r>
          </a:p>
          <a:p>
            <a:pPr eaLnBrk="1" hangingPunct="1">
              <a:lnSpc>
                <a:spcPct val="90000"/>
              </a:lnSpc>
              <a:defRPr/>
            </a:pPr>
            <a:r>
              <a:rPr lang="en-US" sz="2000" dirty="0">
                <a:latin typeface="Times New Roman" pitchFamily="18" charset="0"/>
                <a:cs typeface="Times New Roman" pitchFamily="18" charset="0"/>
              </a:rPr>
              <a:t>Involve parents in the development of the Local Control and Accountability Plan Federal Addendum (former LEA Plan) </a:t>
            </a:r>
          </a:p>
          <a:p>
            <a:pPr marL="0" indent="0">
              <a:lnSpc>
                <a:spcPct val="90000"/>
              </a:lnSpc>
              <a:buClr>
                <a:srgbClr val="6600FF"/>
              </a:buClr>
              <a:buNone/>
              <a:defRPr/>
            </a:pPr>
            <a:endParaRPr lang="en-US" sz="2000" dirty="0">
              <a:latin typeface="Times New Roman" pitchFamily="18" charset="0"/>
              <a:cs typeface="Times New Roman" pitchFamily="18" charset="0"/>
            </a:endParaRPr>
          </a:p>
          <a:p>
            <a:pPr marL="0" indent="0">
              <a:lnSpc>
                <a:spcPct val="90000"/>
              </a:lnSpc>
              <a:buClr>
                <a:srgbClr val="6600FF"/>
              </a:buClr>
              <a:buNone/>
              <a:defRPr/>
            </a:pPr>
            <a:r>
              <a:rPr lang="en-US" sz="2000" dirty="0">
                <a:latin typeface="Times New Roman" pitchFamily="18" charset="0"/>
                <a:cs typeface="Times New Roman" pitchFamily="18" charset="0"/>
              </a:rPr>
              <a:t>The District’s annual </a:t>
            </a:r>
            <a:r>
              <a:rPr lang="en-US" sz="2000" i="1" dirty="0">
                <a:latin typeface="Times New Roman" pitchFamily="18" charset="0"/>
                <a:cs typeface="Times New Roman" pitchFamily="18" charset="0"/>
              </a:rPr>
              <a:t>Parent Student Handbook</a:t>
            </a:r>
            <a:r>
              <a:rPr lang="en-US" sz="2000" dirty="0">
                <a:latin typeface="Times New Roman" pitchFamily="18" charset="0"/>
                <a:cs typeface="Times New Roman" pitchFamily="18" charset="0"/>
              </a:rPr>
              <a:t> also provides parents with information on parent involvement and </a:t>
            </a:r>
            <a:r>
              <a:rPr lang="en-US" sz="2000" i="1" dirty="0">
                <a:latin typeface="Times New Roman" pitchFamily="18" charset="0"/>
                <a:cs typeface="Times New Roman" pitchFamily="18" charset="0"/>
              </a:rPr>
              <a:t>ESSA</a:t>
            </a:r>
            <a:r>
              <a:rPr lang="en-US" sz="2000" dirty="0">
                <a:latin typeface="Times New Roman" pitchFamily="18" charset="0"/>
                <a:cs typeface="Times New Roman" pitchFamily="18" charset="0"/>
              </a:rPr>
              <a:t> mandates.</a:t>
            </a:r>
          </a:p>
        </p:txBody>
      </p:sp>
      <p:sp>
        <p:nvSpPr>
          <p:cNvPr id="4" name="Footer Placeholder 3">
            <a:extLst>
              <a:ext uri="{FF2B5EF4-FFF2-40B4-BE49-F238E27FC236}">
                <a16:creationId xmlns:a16="http://schemas.microsoft.com/office/drawing/2014/main" id="{1F572DB9-AA82-4120-9503-7D8033240373}"/>
              </a:ext>
            </a:extLst>
          </p:cNvPr>
          <p:cNvSpPr>
            <a:spLocks noGrp="1"/>
          </p:cNvSpPr>
          <p:nvPr>
            <p:ph type="ftr" sz="quarter" idx="11"/>
          </p:nvPr>
        </p:nvSpPr>
        <p:spPr>
          <a:xfrm>
            <a:off x="602616" y="6197601"/>
            <a:ext cx="5479425" cy="279400"/>
          </a:xfrm>
        </p:spPr>
        <p:txBody>
          <a:bodyPr>
            <a:normAutofit/>
          </a:bodyPr>
          <a:lstStyle/>
          <a:p>
            <a:pPr>
              <a:spcAft>
                <a:spcPts val="600"/>
              </a:spcAft>
            </a:pPr>
            <a:r>
              <a:rPr lang="en-US" dirty="0"/>
              <a:t>Office of the Chief of Special Education, Equity and Access</a:t>
            </a:r>
          </a:p>
        </p:txBody>
      </p:sp>
      <p:sp>
        <p:nvSpPr>
          <p:cNvPr id="38916" name="Slide Number Placeholder 3">
            <a:extLst>
              <a:ext uri="{FF2B5EF4-FFF2-40B4-BE49-F238E27FC236}">
                <a16:creationId xmlns:a16="http://schemas.microsoft.com/office/drawing/2014/main" id="{F739AAB0-07F4-47B0-BF0C-0361B5CB1107}"/>
              </a:ext>
            </a:extLst>
          </p:cNvPr>
          <p:cNvSpPr>
            <a:spLocks noGrp="1" noChangeArrowheads="1"/>
          </p:cNvSpPr>
          <p:nvPr>
            <p:ph type="sldNum" sz="quarter" idx="12"/>
          </p:nvPr>
        </p:nvSpPr>
        <p:spPr>
          <a:xfrm>
            <a:off x="8133661" y="6176474"/>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3262BB0-322A-4653-87C5-22A472CBAEA2}" type="slidenum">
              <a:rPr lang="en-US" altLang="en-US" b="0">
                <a:latin typeface="Arial" panose="020B0604020202020204" pitchFamily="34" charset="0"/>
              </a:rPr>
              <a:pPr>
                <a:spcAft>
                  <a:spcPts val="600"/>
                </a:spcAft>
              </a:pPr>
              <a:t>25</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6BD642B1-E8A0-4B5B-8E4A-D8EF15A08E3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700" y="0"/>
            <a:ext cx="9173369" cy="6856214"/>
            <a:chOff x="-16934" y="0"/>
            <a:chExt cx="12231160" cy="6856214"/>
          </a:xfrm>
        </p:grpSpPr>
        <p:pic>
          <p:nvPicPr>
            <p:cNvPr id="140" name="Picture 139">
              <a:extLst>
                <a:ext uri="{FF2B5EF4-FFF2-40B4-BE49-F238E27FC236}">
                  <a16:creationId xmlns:a16="http://schemas.microsoft.com/office/drawing/2014/main" id="{241D71B9-BFD9-40DE-BC3B-E64BA2895310}"/>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id="{D2504B9E-D812-4C78-9981-5F48C128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2F886AB1-61BE-4427-BED7-571CF1EF1C8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143" name="Picture 142">
              <a:extLst>
                <a:ext uri="{FF2B5EF4-FFF2-40B4-BE49-F238E27FC236}">
                  <a16:creationId xmlns:a16="http://schemas.microsoft.com/office/drawing/2014/main" id="{E912E8F6-1094-49C1-B7CD-CC46B33D6F8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cxnSp>
        <p:nvCxnSpPr>
          <p:cNvPr id="145" name="Straight Connector 144">
            <a:extLst>
              <a:ext uri="{FF2B5EF4-FFF2-40B4-BE49-F238E27FC236}">
                <a16:creationId xmlns:a16="http://schemas.microsoft.com/office/drawing/2014/main" id="{1870FE29-3AF7-4226-8303-7C1B0B8E1F6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019299" y="3522131"/>
            <a:ext cx="5111751" cy="0"/>
          </a:xfrm>
          <a:prstGeom prst="line">
            <a:avLst/>
          </a:prstGeom>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id="{8B226A40-22CC-40E5-9EC4-5163536C6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9" name="Group 148">
            <a:extLst>
              <a:ext uri="{FF2B5EF4-FFF2-40B4-BE49-F238E27FC236}">
                <a16:creationId xmlns:a16="http://schemas.microsoft.com/office/drawing/2014/main" id="{6BB9B7D3-101C-4F55-A956-62DA4AAD40E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786"/>
            <a:ext cx="9172471" cy="6856214"/>
            <a:chOff x="-15736" y="0"/>
            <a:chExt cx="12229962" cy="6856214"/>
          </a:xfrm>
        </p:grpSpPr>
        <p:pic>
          <p:nvPicPr>
            <p:cNvPr id="150" name="Picture 149">
              <a:extLst>
                <a:ext uri="{FF2B5EF4-FFF2-40B4-BE49-F238E27FC236}">
                  <a16:creationId xmlns:a16="http://schemas.microsoft.com/office/drawing/2014/main" id="{53BD5441-821C-4091-8DDD-A4A56A6FC8BB}"/>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6">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1" name="Rectangle 150">
              <a:extLst>
                <a:ext uri="{FF2B5EF4-FFF2-40B4-BE49-F238E27FC236}">
                  <a16:creationId xmlns:a16="http://schemas.microsoft.com/office/drawing/2014/main" id="{AFC6E877-1BD2-4856-8FFD-250D27C158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2" name="Picture 151">
              <a:extLst>
                <a:ext uri="{FF2B5EF4-FFF2-40B4-BE49-F238E27FC236}">
                  <a16:creationId xmlns:a16="http://schemas.microsoft.com/office/drawing/2014/main" id="{F64C008A-2A32-4626-A83A-16A984F886F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53" name="Picture 152">
              <a:extLst>
                <a:ext uri="{FF2B5EF4-FFF2-40B4-BE49-F238E27FC236}">
                  <a16:creationId xmlns:a16="http://schemas.microsoft.com/office/drawing/2014/main" id="{875D67EF-62E2-43F5-8005-7A7A319D05A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9939" name="TextBox 1">
            <a:extLst>
              <a:ext uri="{FF2B5EF4-FFF2-40B4-BE49-F238E27FC236}">
                <a16:creationId xmlns:a16="http://schemas.microsoft.com/office/drawing/2014/main" id="{621040F7-85E1-4CFA-B85A-001F5487F429}"/>
              </a:ext>
            </a:extLst>
          </p:cNvPr>
          <p:cNvSpPr txBox="1">
            <a:spLocks noChangeArrowheads="1"/>
          </p:cNvSpPr>
          <p:nvPr/>
        </p:nvSpPr>
        <p:spPr bwMode="auto">
          <a:xfrm>
            <a:off x="508439" y="4303839"/>
            <a:ext cx="8121825" cy="1054745"/>
          </a:xfrm>
          <a:prstGeom prst="rect">
            <a:avLst/>
          </a:prstGeom>
        </p:spPr>
        <p:txBody>
          <a:bodyPr vert="horz" lIns="91440" tIns="45720" rIns="91440" bIns="45720" rtlCol="0" anchor="b">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defRPr/>
            </a:pPr>
            <a:r>
              <a:rPr lang="en-US" altLang="en-US" sz="1800" b="1" kern="1200" cap="none" dirty="0">
                <a:ln w="3175" cmpd="sng">
                  <a:noFill/>
                </a:ln>
                <a:solidFill>
                  <a:schemeClr val="tx1">
                    <a:lumMod val="85000"/>
                    <a:lumOff val="15000"/>
                  </a:schemeClr>
                </a:solidFill>
                <a:effectLst/>
                <a:latin typeface="+mj-lt"/>
                <a:ea typeface="+mj-ea"/>
                <a:cs typeface="+mj-cs"/>
              </a:rPr>
              <a:t>2020-2021 Parent-Student Handbook </a:t>
            </a:r>
          </a:p>
          <a:p>
            <a:pPr algn="ctr">
              <a:lnSpc>
                <a:spcPct val="90000"/>
              </a:lnSpc>
              <a:spcBef>
                <a:spcPct val="0"/>
              </a:spcBef>
              <a:spcAft>
                <a:spcPts val="600"/>
              </a:spcAft>
              <a:buClrTx/>
              <a:buSzTx/>
              <a:buNone/>
              <a:defRPr/>
            </a:pPr>
            <a:r>
              <a:rPr lang="en-US" altLang="en-US" sz="1800" b="1" dirty="0">
                <a:ln w="3175" cmpd="sng">
                  <a:noFill/>
                </a:ln>
                <a:solidFill>
                  <a:schemeClr val="tx1">
                    <a:lumMod val="85000"/>
                    <a:lumOff val="15000"/>
                  </a:schemeClr>
                </a:solidFill>
                <a:latin typeface="+mj-lt"/>
                <a:ea typeface="+mj-ea"/>
                <a:cs typeface="+mj-cs"/>
              </a:rPr>
              <a:t>2020-21 Family and Student Handbook also available to support families</a:t>
            </a:r>
            <a:r>
              <a:rPr lang="en-US" altLang="en-US" sz="1800" b="1" kern="1200" cap="none" dirty="0">
                <a:ln w="3175" cmpd="sng">
                  <a:noFill/>
                </a:ln>
                <a:solidFill>
                  <a:schemeClr val="tx1">
                    <a:lumMod val="85000"/>
                    <a:lumOff val="15000"/>
                  </a:schemeClr>
                </a:solidFill>
                <a:effectLst/>
                <a:latin typeface="+mj-lt"/>
                <a:ea typeface="+mj-ea"/>
                <a:cs typeface="+mj-cs"/>
              </a:rPr>
              <a:t> </a:t>
            </a:r>
          </a:p>
        </p:txBody>
      </p:sp>
      <p:sp>
        <p:nvSpPr>
          <p:cNvPr id="155" name="Rectangle 154">
            <a:extLst>
              <a:ext uri="{FF2B5EF4-FFF2-40B4-BE49-F238E27FC236}">
                <a16:creationId xmlns:a16="http://schemas.microsoft.com/office/drawing/2014/main" id="{9D2CA3DB-2141-4DE2-9F8A-9E5561DDF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08314" y="1092200"/>
            <a:ext cx="6722076" cy="3128346"/>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3A17517-6142-4216-A0F1-F0A1F78B2819}"/>
              </a:ext>
            </a:extLst>
          </p:cNvPr>
          <p:cNvPicPr>
            <a:picLocks noChangeAspect="1"/>
          </p:cNvPicPr>
          <p:nvPr/>
        </p:nvPicPr>
        <p:blipFill>
          <a:blip r:embed="rId8"/>
          <a:stretch>
            <a:fillRect/>
          </a:stretch>
        </p:blipFill>
        <p:spPr>
          <a:xfrm>
            <a:off x="2261582" y="1828799"/>
            <a:ext cx="1781283" cy="2226605"/>
          </a:xfrm>
          <a:prstGeom prst="rect">
            <a:avLst/>
          </a:prstGeom>
        </p:spPr>
      </p:pic>
      <p:pic>
        <p:nvPicPr>
          <p:cNvPr id="6" name="Picture 5">
            <a:extLst>
              <a:ext uri="{FF2B5EF4-FFF2-40B4-BE49-F238E27FC236}">
                <a16:creationId xmlns:a16="http://schemas.microsoft.com/office/drawing/2014/main" id="{2BB1FC94-28C5-4CD5-883D-A5687AE5D909}"/>
              </a:ext>
            </a:extLst>
          </p:cNvPr>
          <p:cNvPicPr>
            <a:picLocks noChangeAspect="1"/>
          </p:cNvPicPr>
          <p:nvPr/>
        </p:nvPicPr>
        <p:blipFill>
          <a:blip r:embed="rId9"/>
          <a:stretch>
            <a:fillRect/>
          </a:stretch>
        </p:blipFill>
        <p:spPr>
          <a:xfrm>
            <a:off x="5534402" y="1779005"/>
            <a:ext cx="1781283" cy="2276400"/>
          </a:xfrm>
          <a:prstGeom prst="rect">
            <a:avLst/>
          </a:prstGeom>
        </p:spPr>
      </p:pic>
      <p:cxnSp>
        <p:nvCxnSpPr>
          <p:cNvPr id="157" name="Straight Connector 156">
            <a:extLst>
              <a:ext uri="{FF2B5EF4-FFF2-40B4-BE49-F238E27FC236}">
                <a16:creationId xmlns:a16="http://schemas.microsoft.com/office/drawing/2014/main" id="{1214B64F-D291-4308-B071-A2678ED782A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623060" y="5518838"/>
            <a:ext cx="5897880" cy="0"/>
          </a:xfrm>
          <a:prstGeom prst="line">
            <a:avLst/>
          </a:prstGeom>
        </p:spPr>
        <p:style>
          <a:lnRef idx="2">
            <a:schemeClr val="accent1"/>
          </a:lnRef>
          <a:fillRef idx="0">
            <a:schemeClr val="accent1"/>
          </a:fillRef>
          <a:effectRef idx="1">
            <a:schemeClr val="accent1"/>
          </a:effectRef>
          <a:fontRef idx="minor">
            <a:schemeClr val="tx1"/>
          </a:fontRef>
        </p:style>
      </p:cxnSp>
      <p:sp>
        <p:nvSpPr>
          <p:cNvPr id="2" name="Footer Placeholder 1">
            <a:extLst>
              <a:ext uri="{FF2B5EF4-FFF2-40B4-BE49-F238E27FC236}">
                <a16:creationId xmlns:a16="http://schemas.microsoft.com/office/drawing/2014/main" id="{D3E8FC7E-2510-4050-B4F4-49273CAA7839}"/>
              </a:ext>
            </a:extLst>
          </p:cNvPr>
          <p:cNvSpPr>
            <a:spLocks noGrp="1"/>
          </p:cNvSpPr>
          <p:nvPr>
            <p:ph type="ftr" sz="quarter" idx="11"/>
          </p:nvPr>
        </p:nvSpPr>
        <p:spPr>
          <a:xfrm>
            <a:off x="973836" y="5934456"/>
            <a:ext cx="4457700"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39942" name="Slide Number Placeholder 1">
            <a:extLst>
              <a:ext uri="{FF2B5EF4-FFF2-40B4-BE49-F238E27FC236}">
                <a16:creationId xmlns:a16="http://schemas.microsoft.com/office/drawing/2014/main" id="{D36EA6A4-D155-40E7-9513-74FD1CD31607}"/>
              </a:ext>
            </a:extLst>
          </p:cNvPr>
          <p:cNvSpPr>
            <a:spLocks noGrp="1" noChangeArrowheads="1"/>
          </p:cNvSpPr>
          <p:nvPr>
            <p:ph type="sldNum" sz="quarter" idx="12"/>
          </p:nvPr>
        </p:nvSpPr>
        <p:spPr>
          <a:xfrm>
            <a:off x="7763256" y="5934456"/>
            <a:ext cx="413375"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2C7FDD7-1027-4E1D-BDC1-C7BC13BCF3FB}" type="slidenum">
              <a:rPr lang="en-US" altLang="en-US" b="0" i="0" kern="1200" dirty="0">
                <a:solidFill>
                  <a:schemeClr val="tx1"/>
                </a:solidFill>
                <a:effectLst/>
                <a:latin typeface="+mn-lt"/>
                <a:ea typeface="+mn-ea"/>
                <a:cs typeface="+mn-cs"/>
              </a:rPr>
              <a:pPr>
                <a:spcAft>
                  <a:spcPts val="600"/>
                </a:spcAft>
              </a:pPr>
              <a:t>26</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40963" name="Rectangle 2">
            <a:extLst>
              <a:ext uri="{FF2B5EF4-FFF2-40B4-BE49-F238E27FC236}">
                <a16:creationId xmlns:a16="http://schemas.microsoft.com/office/drawing/2014/main" id="{36036CA0-0743-4782-99E9-0317E7E966D1}"/>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pPr>
            <a:r>
              <a:rPr lang="en-US" altLang="en-US" sz="3100">
                <a:solidFill>
                  <a:srgbClr val="FFFFFF"/>
                </a:solidFill>
                <a:latin typeface="Times New Roman" panose="02020603050405020304" pitchFamily="18" charset="0"/>
                <a:cs typeface="Times New Roman" panose="02020603050405020304" pitchFamily="18" charset="0"/>
              </a:rPr>
              <a:t>School Parent and Family Engagement Policy</a:t>
            </a: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aramond" panose="02020404030301010803"/>
              <a:ea typeface="+mn-ea"/>
              <a:cs typeface="+mn-cs"/>
            </a:endParaRPr>
          </a:p>
        </p:txBody>
      </p:sp>
      <p:sp>
        <p:nvSpPr>
          <p:cNvPr id="23556" name="Rectangle 3">
            <a:extLst>
              <a:ext uri="{FF2B5EF4-FFF2-40B4-BE49-F238E27FC236}">
                <a16:creationId xmlns:a16="http://schemas.microsoft.com/office/drawing/2014/main" id="{538176CF-AB55-4403-BEAA-5818782B25A8}"/>
              </a:ext>
            </a:extLst>
          </p:cNvPr>
          <p:cNvSpPr>
            <a:spLocks noGrp="1" noChangeArrowheads="1"/>
          </p:cNvSpPr>
          <p:nvPr>
            <p:ph idx="1"/>
          </p:nvPr>
        </p:nvSpPr>
        <p:spPr>
          <a:xfrm>
            <a:off x="971550" y="2612256"/>
            <a:ext cx="7200897" cy="3559944"/>
          </a:xfrm>
        </p:spPr>
        <p:txBody>
          <a:bodyPr>
            <a:normAutofit fontScale="92500"/>
          </a:bodyPr>
          <a:lstStyle/>
          <a:p>
            <a:pPr marL="0" indent="0">
              <a:buNone/>
              <a:defRPr/>
            </a:pPr>
            <a:r>
              <a:rPr lang="en-US" altLang="en-US" dirty="0">
                <a:effectLst/>
                <a:latin typeface="Times New Roman" panose="02020603050405020304" pitchFamily="18" charset="0"/>
                <a:cs typeface="Times New Roman" panose="02020603050405020304" pitchFamily="18" charset="0"/>
              </a:rPr>
              <a:t>In addition to the District’s Parent and Family Engagement Policy, each Title I school must:</a:t>
            </a:r>
          </a:p>
          <a:p>
            <a:pPr marL="0" indent="0">
              <a:buNone/>
              <a:defRPr/>
            </a:pPr>
            <a:r>
              <a:rPr lang="en-US" altLang="en-US" dirty="0">
                <a:effectLst/>
                <a:latin typeface="Times New Roman" panose="02020603050405020304" pitchFamily="18" charset="0"/>
                <a:cs typeface="Times New Roman" panose="02020603050405020304" pitchFamily="18" charset="0"/>
              </a:rPr>
              <a:t> </a:t>
            </a:r>
          </a:p>
          <a:p>
            <a:pPr eaLnBrk="1" hangingPunct="1">
              <a:defRPr/>
            </a:pPr>
            <a:r>
              <a:rPr lang="en-US" altLang="en-US" dirty="0">
                <a:latin typeface="Times New Roman" panose="02020603050405020304" pitchFamily="18" charset="0"/>
                <a:cs typeface="Times New Roman" panose="02020603050405020304" pitchFamily="18" charset="0"/>
              </a:rPr>
              <a:t>Develop, with parents, its own written School Title I Parent and Family Engagement Policy at the beginning of each year. </a:t>
            </a:r>
          </a:p>
          <a:p>
            <a:pPr eaLnBrk="1" hangingPunct="1">
              <a:defRPr/>
            </a:pPr>
            <a:r>
              <a:rPr lang="en-US" altLang="en-US" dirty="0">
                <a:latin typeface="Times New Roman" panose="02020603050405020304" pitchFamily="18" charset="0"/>
                <a:cs typeface="Times New Roman" panose="02020603050405020304" pitchFamily="18" charset="0"/>
              </a:rPr>
              <a:t>Mail the policy to parents in the Fall semester so parents know how the school will support them during the year.</a:t>
            </a:r>
          </a:p>
          <a:p>
            <a:pPr marL="0" indent="0">
              <a:buNone/>
              <a:defRPr/>
            </a:pPr>
            <a:endParaRPr lang="en-US" altLang="en-US" dirty="0">
              <a:effectLst/>
              <a:latin typeface="Times New Roman" panose="02020603050405020304" pitchFamily="18" charset="0"/>
              <a:cs typeface="Times New Roman" panose="02020603050405020304" pitchFamily="18" charset="0"/>
            </a:endParaRPr>
          </a:p>
          <a:p>
            <a:pPr marL="0" indent="0">
              <a:buClr>
                <a:schemeClr val="bg1"/>
              </a:buClr>
              <a:buNone/>
              <a:defRPr/>
            </a:pPr>
            <a:endParaRPr lang="en-US" altLang="en-US" dirty="0">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002C2247-E490-4945-859F-0B363E6DED81}"/>
              </a:ext>
            </a:extLst>
          </p:cNvPr>
          <p:cNvSpPr>
            <a:spLocks noGrp="1"/>
          </p:cNvSpPr>
          <p:nvPr>
            <p:ph type="ftr" sz="quarter" idx="11"/>
          </p:nvPr>
        </p:nvSpPr>
        <p:spPr>
          <a:xfrm>
            <a:off x="971550" y="5969000"/>
            <a:ext cx="5479425" cy="279400"/>
          </a:xfrm>
        </p:spPr>
        <p:txBody>
          <a:bodyPr>
            <a:normAutofit/>
          </a:bodyPr>
          <a:lstStyle/>
          <a:p>
            <a:pPr marL="0" marR="0" lvl="0" indent="0" algn="l" defTabSz="457200" rtl="0" eaLnBrk="1" fontAlgn="auto" latinLnBrk="0" hangingPunct="1">
              <a:lnSpc>
                <a:spcPct val="100000"/>
              </a:lnSpc>
              <a:spcBef>
                <a:spcPts val="0"/>
              </a:spcBef>
              <a:spcAft>
                <a:spcPts val="600"/>
              </a:spcAft>
              <a:buClrTx/>
              <a:buSzTx/>
              <a:buFontTx/>
              <a:buNone/>
              <a:tabLst/>
              <a:defRPr/>
            </a:pPr>
            <a:r>
              <a:rPr kumimoji="0" lang="en-US" sz="1000" b="0" i="0" u="none" strike="noStrike" kern="1200" cap="none" spc="0" normalizeH="0" baseline="0" noProof="0">
                <a:ln>
                  <a:noFill/>
                </a:ln>
                <a:solidFill>
                  <a:prstClr val="black"/>
                </a:solidFill>
                <a:effectLst/>
                <a:uLnTx/>
                <a:uFillTx/>
                <a:latin typeface="Garamond" panose="02020404030301010803"/>
                <a:ea typeface="+mn-ea"/>
                <a:cs typeface="+mn-cs"/>
              </a:rPr>
              <a:t>Office of the Chief of Special Education, Equity and Access</a:t>
            </a:r>
          </a:p>
        </p:txBody>
      </p:sp>
      <p:sp>
        <p:nvSpPr>
          <p:cNvPr id="40966" name="Slide Number Placeholder 1">
            <a:extLst>
              <a:ext uri="{FF2B5EF4-FFF2-40B4-BE49-F238E27FC236}">
                <a16:creationId xmlns:a16="http://schemas.microsoft.com/office/drawing/2014/main" id="{9A89D9CC-4F73-47D8-8518-70A97DBC6FAF}"/>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marL="0" marR="0" lvl="0" indent="0" algn="r" defTabSz="457200" rtl="0" eaLnBrk="1" fontAlgn="auto" latinLnBrk="0" hangingPunct="1">
              <a:lnSpc>
                <a:spcPct val="100000"/>
              </a:lnSpc>
              <a:spcBef>
                <a:spcPts val="0"/>
              </a:spcBef>
              <a:spcAft>
                <a:spcPts val="600"/>
              </a:spcAft>
              <a:buClrTx/>
              <a:buSzTx/>
              <a:buFontTx/>
              <a:buNone/>
              <a:tabLst/>
              <a:defRPr/>
            </a:pPr>
            <a:fld id="{909C6A24-FC0F-48A4-A2BA-2BF49D129E79}" type="slidenum">
              <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rPr>
              <a:pPr marL="0" marR="0" lvl="0" indent="0" algn="r" defTabSz="457200" rtl="0" eaLnBrk="1" fontAlgn="auto" latinLnBrk="0" hangingPunct="1">
                <a:lnSpc>
                  <a:spcPct val="100000"/>
                </a:lnSpc>
                <a:spcBef>
                  <a:spcPts val="0"/>
                </a:spcBef>
                <a:spcAft>
                  <a:spcPts val="600"/>
                </a:spcAft>
                <a:buClrTx/>
                <a:buSzTx/>
                <a:buFontTx/>
                <a:buNone/>
                <a:tabLst/>
                <a:defRPr/>
              </a:pPr>
              <a:t>27</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3047074C-EF18-4E05-ABB5-C152353FB7B2}"/>
              </a:ext>
            </a:extLst>
          </p:cNvPr>
          <p:cNvSpPr>
            <a:spLocks noGrp="1"/>
          </p:cNvSpPr>
          <p:nvPr>
            <p:ph type="title"/>
          </p:nvPr>
        </p:nvSpPr>
        <p:spPr>
          <a:xfrm>
            <a:off x="603315" y="796374"/>
            <a:ext cx="7937369" cy="880027"/>
          </a:xfrm>
        </p:spPr>
        <p:txBody>
          <a:bodyPr vert="horz" lIns="91440" tIns="45720" rIns="91440" bIns="45720" rtlCol="0" anchor="ctr">
            <a:normAutofit/>
          </a:bodyPr>
          <a:lstStyle/>
          <a:p>
            <a:pPr>
              <a:buClrTx/>
              <a:buSzTx/>
            </a:pPr>
            <a:r>
              <a:rPr lang="en-US" altLang="en-US" sz="4400">
                <a:solidFill>
                  <a:srgbClr val="FFFFFF"/>
                </a:solidFill>
              </a:rPr>
              <a:t>Required School-level Activities</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ontent Placeholder 3">
            <a:extLst>
              <a:ext uri="{FF2B5EF4-FFF2-40B4-BE49-F238E27FC236}">
                <a16:creationId xmlns:a16="http://schemas.microsoft.com/office/drawing/2014/main" id="{C0F877CB-B3B9-4A13-B406-8AF924C3105E}"/>
              </a:ext>
            </a:extLst>
          </p:cNvPr>
          <p:cNvSpPr>
            <a:spLocks noGrp="1"/>
          </p:cNvSpPr>
          <p:nvPr>
            <p:ph idx="1"/>
          </p:nvPr>
        </p:nvSpPr>
        <p:spPr>
          <a:xfrm>
            <a:off x="971550" y="2430723"/>
            <a:ext cx="7200897" cy="3263612"/>
          </a:xfrm>
        </p:spPr>
        <p:txBody>
          <a:bodyPr vert="horz" lIns="91440" tIns="45720" rIns="91440" bIns="45720" rtlCol="0" anchor="t">
            <a:noAutofit/>
          </a:bodyPr>
          <a:lstStyle/>
          <a:p>
            <a:pPr>
              <a:lnSpc>
                <a:spcPct val="90000"/>
              </a:lnSpc>
            </a:pPr>
            <a:r>
              <a:rPr lang="en-US" altLang="en-US" dirty="0"/>
              <a:t>Annual Title I Meeting</a:t>
            </a:r>
          </a:p>
          <a:p>
            <a:pPr>
              <a:lnSpc>
                <a:spcPct val="90000"/>
              </a:lnSpc>
            </a:pPr>
            <a:r>
              <a:rPr lang="en-US" altLang="en-US" dirty="0"/>
              <a:t>Flexible number of meetings</a:t>
            </a:r>
          </a:p>
          <a:p>
            <a:pPr>
              <a:lnSpc>
                <a:spcPct val="90000"/>
              </a:lnSpc>
            </a:pPr>
            <a:r>
              <a:rPr lang="en-US" altLang="en-US" dirty="0"/>
              <a:t>Workshops on curriculum and assessment</a:t>
            </a:r>
          </a:p>
          <a:p>
            <a:pPr>
              <a:lnSpc>
                <a:spcPct val="90000"/>
              </a:lnSpc>
            </a:pPr>
            <a:r>
              <a:rPr lang="en-US" altLang="en-US" dirty="0"/>
              <a:t>Opportunity to request regular meetings</a:t>
            </a:r>
          </a:p>
          <a:p>
            <a:pPr>
              <a:lnSpc>
                <a:spcPct val="90000"/>
              </a:lnSpc>
            </a:pPr>
            <a:r>
              <a:rPr lang="en-US" altLang="en-US" dirty="0"/>
              <a:t>School Parent and Family Engagement Policy </a:t>
            </a:r>
          </a:p>
          <a:p>
            <a:pPr>
              <a:lnSpc>
                <a:spcPct val="90000"/>
              </a:lnSpc>
            </a:pPr>
            <a:r>
              <a:rPr lang="en-US" altLang="en-US" dirty="0"/>
              <a:t>School-Parent Compact (a component of the school policy)</a:t>
            </a:r>
          </a:p>
          <a:p>
            <a:pPr>
              <a:lnSpc>
                <a:spcPct val="90000"/>
              </a:lnSpc>
            </a:pPr>
            <a:r>
              <a:rPr lang="en-US" altLang="en-US" dirty="0"/>
              <a:t>Training of staff and parents to partner with each other</a:t>
            </a:r>
          </a:p>
        </p:txBody>
      </p:sp>
      <p:sp>
        <p:nvSpPr>
          <p:cNvPr id="2" name="Footer Placeholder 1">
            <a:extLst>
              <a:ext uri="{FF2B5EF4-FFF2-40B4-BE49-F238E27FC236}">
                <a16:creationId xmlns:a16="http://schemas.microsoft.com/office/drawing/2014/main" id="{ACE8790E-F73D-4F06-A958-F50E1ABC462A}"/>
              </a:ext>
            </a:extLst>
          </p:cNvPr>
          <p:cNvSpPr>
            <a:spLocks noGrp="1"/>
          </p:cNvSpPr>
          <p:nvPr>
            <p:ph type="ftr" sz="quarter" idx="11"/>
          </p:nvPr>
        </p:nvSpPr>
        <p:spPr>
          <a:xfrm>
            <a:off x="439087" y="6252828"/>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43014" name="Slide Number Placeholder 1">
            <a:extLst>
              <a:ext uri="{FF2B5EF4-FFF2-40B4-BE49-F238E27FC236}">
                <a16:creationId xmlns:a16="http://schemas.microsoft.com/office/drawing/2014/main" id="{A72AEDE2-805A-4C00-AD66-51B918B82685}"/>
              </a:ext>
            </a:extLst>
          </p:cNvPr>
          <p:cNvSpPr>
            <a:spLocks noGrp="1" noChangeArrowheads="1"/>
          </p:cNvSpPr>
          <p:nvPr>
            <p:ph type="sldNum" sz="quarter" idx="12"/>
          </p:nvPr>
        </p:nvSpPr>
        <p:spPr>
          <a:xfrm>
            <a:off x="8172447" y="6252828"/>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B0DD9EF2-9784-43BD-9FB3-1D48226FA959}" type="slidenum">
              <a:rPr lang="en-US" altLang="en-US" b="0" i="0" kern="1200" dirty="0">
                <a:solidFill>
                  <a:schemeClr val="tx1"/>
                </a:solidFill>
                <a:effectLst/>
                <a:latin typeface="+mn-lt"/>
                <a:ea typeface="+mn-ea"/>
                <a:cs typeface="+mn-cs"/>
              </a:rPr>
              <a:pPr>
                <a:spcAft>
                  <a:spcPts val="600"/>
                </a:spcAft>
              </a:pPr>
              <a:t>28</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8" name="Rectangle 137">
            <a:extLst>
              <a:ext uri="{FF2B5EF4-FFF2-40B4-BE49-F238E27FC236}">
                <a16:creationId xmlns:a16="http://schemas.microsoft.com/office/drawing/2014/main" id="{52BE4420-3B5F-4549-8B4A-77855B8215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003">
            <a:schemeClr val="lt1"/>
          </a:fillRef>
          <a:effectRef idx="0">
            <a:schemeClr val="accent1"/>
          </a:effectRef>
          <a:fontRef idx="minor">
            <a:schemeClr val="lt1"/>
          </a:fontRef>
        </p:style>
        <p:txBody>
          <a:bodyPr rtlCol="0" anchor="ctr"/>
          <a:lstStyle/>
          <a:p>
            <a:pPr algn="ctr"/>
            <a:endParaRPr lang="en-US"/>
          </a:p>
        </p:txBody>
      </p:sp>
      <p:sp>
        <p:nvSpPr>
          <p:cNvPr id="140" name="Rectangle 139">
            <a:extLst>
              <a:ext uri="{FF2B5EF4-FFF2-40B4-BE49-F238E27FC236}">
                <a16:creationId xmlns:a16="http://schemas.microsoft.com/office/drawing/2014/main" id="{A75876F6-95D4-48CB-8E3E-4401A96E25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4603" y="496088"/>
            <a:ext cx="2867411" cy="5883295"/>
          </a:xfrm>
          <a:prstGeom prst="rect">
            <a:avLst/>
          </a:prstGeom>
          <a:blipFill dpi="0" rotWithShape="1">
            <a:blip r:embed="rId2"/>
            <a:srcRect/>
            <a:tile tx="0" ty="0" sx="100000" sy="100000" flip="none" algn="tl"/>
          </a:blipFill>
          <a:ln>
            <a:noFill/>
          </a:ln>
          <a:effectLst>
            <a:outerShdw blurRad="114300" dist="127000" dir="5400000" sx="99000" sy="99000" algn="t" rotWithShape="0">
              <a:prstClr val="black">
                <a:alpha val="40000"/>
              </a:prstClr>
            </a:outerShdw>
          </a:effectLst>
          <a:scene3d>
            <a:camera prst="orthographicFront"/>
            <a:lightRig rig="twoPt" dir="t"/>
          </a:scene3d>
          <a:sp3d contourW="6350">
            <a:bevelT w="12700" h="0" prst="coolSlant"/>
            <a:contourClr>
              <a:schemeClr val="bg2"/>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Rectangle 141">
            <a:extLst>
              <a:ext uri="{FF2B5EF4-FFF2-40B4-BE49-F238E27FC236}">
                <a16:creationId xmlns:a16="http://schemas.microsoft.com/office/drawing/2014/main" id="{D1B84719-90BB-4D0C-92D8-61DC5512B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6009" y="609600"/>
            <a:ext cx="2664004"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BF93960D-0799-4F37-B5DE-E514E143B76B}"/>
              </a:ext>
            </a:extLst>
          </p:cNvPr>
          <p:cNvSpPr>
            <a:spLocks noGrp="1"/>
          </p:cNvSpPr>
          <p:nvPr>
            <p:ph type="title"/>
          </p:nvPr>
        </p:nvSpPr>
        <p:spPr>
          <a:xfrm>
            <a:off x="791699" y="1055077"/>
            <a:ext cx="1899682" cy="4794578"/>
          </a:xfrm>
        </p:spPr>
        <p:txBody>
          <a:bodyPr>
            <a:normAutofit/>
          </a:bodyPr>
          <a:lstStyle/>
          <a:p>
            <a:pPr eaLnBrk="1" hangingPunct="1">
              <a:lnSpc>
                <a:spcPct val="90000"/>
              </a:lnSpc>
              <a:defRPr/>
            </a:pPr>
            <a:r>
              <a:rPr lang="en-US" altLang="en-US" sz="2500">
                <a:solidFill>
                  <a:srgbClr val="262626"/>
                </a:solidFill>
                <a:latin typeface="Times New Roman" panose="02020603050405020304" pitchFamily="18" charset="0"/>
                <a:cs typeface="Times New Roman" panose="02020603050405020304" pitchFamily="18" charset="0"/>
              </a:rPr>
              <a:t>Required Set-Aside for Parent and Family Engagement </a:t>
            </a:r>
            <a:br>
              <a:rPr lang="en-US" altLang="en-US" sz="2500">
                <a:solidFill>
                  <a:srgbClr val="262626"/>
                </a:solidFill>
                <a:latin typeface="Times New Roman" panose="02020603050405020304" pitchFamily="18" charset="0"/>
                <a:cs typeface="Times New Roman" panose="02020603050405020304" pitchFamily="18" charset="0"/>
              </a:rPr>
            </a:br>
            <a:r>
              <a:rPr lang="en-US" altLang="en-US" sz="2500">
                <a:solidFill>
                  <a:srgbClr val="262626"/>
                </a:solidFill>
                <a:latin typeface="Times New Roman" panose="02020603050405020304" pitchFamily="18" charset="0"/>
                <a:cs typeface="Times New Roman" panose="02020603050405020304" pitchFamily="18" charset="0"/>
              </a:rPr>
              <a:t>(Program Code 7E046)</a:t>
            </a:r>
            <a:endParaRPr lang="en-US" sz="2500">
              <a:solidFill>
                <a:srgbClr val="262626"/>
              </a:solidFill>
            </a:endParaRPr>
          </a:p>
        </p:txBody>
      </p:sp>
      <p:sp useBgFill="1">
        <p:nvSpPr>
          <p:cNvPr id="144" name="Rectangle 143">
            <a:extLst>
              <a:ext uri="{FF2B5EF4-FFF2-40B4-BE49-F238E27FC236}">
                <a16:creationId xmlns:a16="http://schemas.microsoft.com/office/drawing/2014/main" id="{7B407EC4-5D16-4845-9840-4E28622B6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9039" y="-2"/>
            <a:ext cx="5654961" cy="68580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E7C6E369-7038-48D1-B89F-3310F553BA6E}"/>
              </a:ext>
            </a:extLst>
          </p:cNvPr>
          <p:cNvSpPr>
            <a:spLocks noGrp="1"/>
          </p:cNvSpPr>
          <p:nvPr>
            <p:ph type="ftr" sz="quarter" idx="11"/>
          </p:nvPr>
        </p:nvSpPr>
        <p:spPr>
          <a:xfrm>
            <a:off x="3816349" y="6379383"/>
            <a:ext cx="2736850" cy="279400"/>
          </a:xfrm>
        </p:spPr>
        <p:txBody>
          <a:bodyPr>
            <a:normAutofit/>
          </a:bodyPr>
          <a:lstStyle/>
          <a:p>
            <a:pPr>
              <a:lnSpc>
                <a:spcPct val="90000"/>
              </a:lnSpc>
              <a:spcAft>
                <a:spcPts val="600"/>
              </a:spcAft>
            </a:pPr>
            <a:r>
              <a:rPr lang="en-US" sz="800"/>
              <a:t>Office of the Chief of Special Education, Equity and Access</a:t>
            </a:r>
          </a:p>
        </p:txBody>
      </p:sp>
      <p:sp>
        <p:nvSpPr>
          <p:cNvPr id="45060" name="Slide Number Placeholder 3">
            <a:extLst>
              <a:ext uri="{FF2B5EF4-FFF2-40B4-BE49-F238E27FC236}">
                <a16:creationId xmlns:a16="http://schemas.microsoft.com/office/drawing/2014/main" id="{80FB2AA6-6478-4CAA-AA0F-DB9579A8C055}"/>
              </a:ext>
            </a:extLst>
          </p:cNvPr>
          <p:cNvSpPr>
            <a:spLocks noGrp="1" noChangeArrowheads="1"/>
          </p:cNvSpPr>
          <p:nvPr>
            <p:ph type="sldNum" sz="quarter" idx="12"/>
          </p:nvPr>
        </p:nvSpPr>
        <p:spPr>
          <a:xfrm>
            <a:off x="8287222" y="6379383"/>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2F98966F-67FE-48EB-AE19-D5D01B0544BE}" type="slidenum">
              <a:rPr lang="en-US" altLang="en-US" b="0">
                <a:latin typeface="Arial" panose="020B0604020202020204" pitchFamily="34" charset="0"/>
              </a:rPr>
              <a:pPr>
                <a:spcAft>
                  <a:spcPts val="600"/>
                </a:spcAft>
              </a:pPr>
              <a:t>29</a:t>
            </a:fld>
            <a:endParaRPr lang="en-US" altLang="en-US" b="0">
              <a:latin typeface="Arial" panose="020B0604020202020204" pitchFamily="34" charset="0"/>
            </a:endParaRPr>
          </a:p>
        </p:txBody>
      </p:sp>
      <p:graphicFrame>
        <p:nvGraphicFramePr>
          <p:cNvPr id="45062" name="Content Placeholder 2">
            <a:extLst>
              <a:ext uri="{FF2B5EF4-FFF2-40B4-BE49-F238E27FC236}">
                <a16:creationId xmlns:a16="http://schemas.microsoft.com/office/drawing/2014/main" id="{5AEF9995-F671-4A70-AC3B-47FC94545F0D}"/>
              </a:ext>
            </a:extLst>
          </p:cNvPr>
          <p:cNvGraphicFramePr>
            <a:graphicFrameLocks noGrp="1"/>
          </p:cNvGraphicFramePr>
          <p:nvPr>
            <p:ph idx="1"/>
            <p:extLst>
              <p:ext uri="{D42A27DB-BD31-4B8C-83A1-F6EECF244321}">
                <p14:modId xmlns:p14="http://schemas.microsoft.com/office/powerpoint/2010/main" val="4151192305"/>
              </p:ext>
            </p:extLst>
          </p:nvPr>
        </p:nvGraphicFramePr>
        <p:xfrm>
          <a:off x="4102554" y="804670"/>
          <a:ext cx="4435656" cy="52486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5" name="Picture 74">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6" name="Rectangle 75">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7" name="Picture 76">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8" name="Picture 77">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0" name="Straight Connector 79">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2" name="Rectangle 81">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5" name="Rectangle 2">
            <a:extLst>
              <a:ext uri="{FF2B5EF4-FFF2-40B4-BE49-F238E27FC236}">
                <a16:creationId xmlns:a16="http://schemas.microsoft.com/office/drawing/2014/main" id="{C44D52F0-9F16-4ECE-8920-0543267684D3}"/>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4400">
                <a:solidFill>
                  <a:srgbClr val="FFFFFF"/>
                </a:solidFill>
              </a:rPr>
              <a:t>Purpose of the Overview</a:t>
            </a:r>
          </a:p>
        </p:txBody>
      </p:sp>
      <p:sp>
        <p:nvSpPr>
          <p:cNvPr id="86" name="Rectangle 85">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8" name="Rectangle 87">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96" name="Rectangle 3">
            <a:extLst>
              <a:ext uri="{FF2B5EF4-FFF2-40B4-BE49-F238E27FC236}">
                <a16:creationId xmlns:a16="http://schemas.microsoft.com/office/drawing/2014/main" id="{07BB5796-B3AF-45C9-BF4A-3A0970DC7D9E}"/>
              </a:ext>
            </a:extLst>
          </p:cNvPr>
          <p:cNvSpPr>
            <a:spLocks noGrp="1" noChangeArrowheads="1"/>
          </p:cNvSpPr>
          <p:nvPr>
            <p:ph type="body" idx="4294967295"/>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pPr marL="0" indent="0"/>
            <a:endParaRPr lang="en-US" altLang="en-US" dirty="0"/>
          </a:p>
          <a:p>
            <a:pPr marL="0" indent="0">
              <a:buNone/>
            </a:pPr>
            <a:r>
              <a:rPr lang="en-US" altLang="en-US" sz="3600" dirty="0"/>
              <a:t>To inform parents and family members about the Title I Program and its requirements</a:t>
            </a:r>
          </a:p>
          <a:p>
            <a:pPr marL="0" indent="0"/>
            <a:endParaRPr lang="en-US" altLang="en-US" dirty="0"/>
          </a:p>
          <a:p>
            <a:pPr marL="0" indent="0"/>
            <a:endParaRPr lang="en-US" altLang="en-US" dirty="0"/>
          </a:p>
        </p:txBody>
      </p:sp>
      <p:sp>
        <p:nvSpPr>
          <p:cNvPr id="2" name="Footer Placeholder 1">
            <a:extLst>
              <a:ext uri="{FF2B5EF4-FFF2-40B4-BE49-F238E27FC236}">
                <a16:creationId xmlns:a16="http://schemas.microsoft.com/office/drawing/2014/main" id="{E9F0A6F7-85D6-493B-99BF-2BD67FEB371E}"/>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8197" name="Slide Number Placeholder 1">
            <a:extLst>
              <a:ext uri="{FF2B5EF4-FFF2-40B4-BE49-F238E27FC236}">
                <a16:creationId xmlns:a16="http://schemas.microsoft.com/office/drawing/2014/main" id="{D68853D5-086A-428B-A7E6-85C23821A4C9}"/>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097AA8C8-7FE2-4751-8C1D-5B5B8AB2A1BB}"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3</a:t>
            </a:fld>
            <a:endParaRPr lang="en-US" altLang="en-US" sz="1000"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2">
            <a:extLst>
              <a:ext uri="{FF2B5EF4-FFF2-40B4-BE49-F238E27FC236}">
                <a16:creationId xmlns:a16="http://schemas.microsoft.com/office/drawing/2014/main" id="{CB1964C6-5171-420B-B71F-62BE23C08AEA}"/>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pPr>
            <a:r>
              <a:rPr lang="en-US" altLang="en-US" sz="2800">
                <a:solidFill>
                  <a:srgbClr val="FFFFFF"/>
                </a:solidFill>
                <a:latin typeface="Times New Roman" panose="02020603050405020304" pitchFamily="18" charset="0"/>
                <a:cs typeface="Times New Roman" panose="02020603050405020304" pitchFamily="18" charset="0"/>
              </a:rPr>
              <a:t>2020-2021 School Parent and Family Engagement Activities</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Rectangle 3">
            <a:extLst>
              <a:ext uri="{FF2B5EF4-FFF2-40B4-BE49-F238E27FC236}">
                <a16:creationId xmlns:a16="http://schemas.microsoft.com/office/drawing/2014/main" id="{BDA48AF8-549A-4F20-953D-3CB8B2CB79FE}"/>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rgbClr val="6600FF"/>
              </a:buClr>
              <a:buNone/>
            </a:pPr>
            <a:r>
              <a:rPr lang="en-US" altLang="en-US" sz="3200" i="1" dirty="0">
                <a:solidFill>
                  <a:srgbClr val="FF0000"/>
                </a:solidFill>
                <a:latin typeface="Times New Roman" panose="02020603050405020304" pitchFamily="18" charset="0"/>
                <a:cs typeface="Times New Roman" panose="02020603050405020304" pitchFamily="18" charset="0"/>
              </a:rPr>
              <a:t>Insert and discuss parent engagement activities planned for the school year here (e.g., Math Night, Back to School Night, Open House, SSC meetings, parent workshops, etc.).</a:t>
            </a:r>
          </a:p>
        </p:txBody>
      </p:sp>
      <p:sp>
        <p:nvSpPr>
          <p:cNvPr id="2" name="Footer Placeholder 1">
            <a:extLst>
              <a:ext uri="{FF2B5EF4-FFF2-40B4-BE49-F238E27FC236}">
                <a16:creationId xmlns:a16="http://schemas.microsoft.com/office/drawing/2014/main" id="{A961AB28-EC45-47EE-A732-022621C362FB}"/>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6086" name="Slide Number Placeholder 1">
            <a:extLst>
              <a:ext uri="{FF2B5EF4-FFF2-40B4-BE49-F238E27FC236}">
                <a16:creationId xmlns:a16="http://schemas.microsoft.com/office/drawing/2014/main" id="{BE67C29D-C385-4BE5-8A63-4701C6C499E3}"/>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E6CE23B8-0A6C-4A24-8340-3975CF2C196F}" type="slidenum">
              <a:rPr lang="en-US" altLang="en-US" b="0">
                <a:latin typeface="Arial" panose="020B0604020202020204" pitchFamily="34" charset="0"/>
              </a:rPr>
              <a:pPr>
                <a:spcAft>
                  <a:spcPts val="600"/>
                </a:spcAft>
              </a:pPr>
              <a:t>30</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F5A035F4-107B-4665-BE10-9C499C7CBCFD}"/>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dirty="0">
                <a:solidFill>
                  <a:srgbClr val="FFFFFF"/>
                </a:solidFill>
                <a:latin typeface="Times New Roman" panose="02020603050405020304" pitchFamily="18" charset="0"/>
                <a:cs typeface="Times New Roman" panose="02020603050405020304" pitchFamily="18" charset="0"/>
              </a:rPr>
              <a:t>Parents’ Right to Know</a:t>
            </a: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id="{5D3324E2-AC6F-450D-BD10-5202D9C51318}"/>
              </a:ext>
            </a:extLst>
          </p:cNvPr>
          <p:cNvSpPr>
            <a:spLocks noGrp="1" noChangeArrowheads="1"/>
          </p:cNvSpPr>
          <p:nvPr>
            <p:ph idx="1"/>
          </p:nvPr>
        </p:nvSpPr>
        <p:spPr>
          <a:xfrm>
            <a:off x="971550" y="2612256"/>
            <a:ext cx="7200897" cy="3263612"/>
          </a:xfrm>
        </p:spPr>
        <p:txBody>
          <a:bodyPr>
            <a:normAutofit/>
          </a:bodyPr>
          <a:lstStyle/>
          <a:p>
            <a:pPr marL="0" indent="0">
              <a:buClr>
                <a:srgbClr val="6600FF"/>
              </a:buClr>
              <a:buNone/>
              <a:defRPr/>
            </a:pPr>
            <a:endParaRPr lang="en-US">
              <a:latin typeface="Times New Roman" pitchFamily="18" charset="0"/>
              <a:cs typeface="Times New Roman" pitchFamily="18" charset="0"/>
            </a:endParaRPr>
          </a:p>
          <a:p>
            <a:pPr marL="254862" indent="-254862">
              <a:buClr>
                <a:srgbClr val="6600FF"/>
              </a:buClr>
              <a:defRPr/>
            </a:pPr>
            <a:r>
              <a:rPr lang="en-US" i="1">
                <a:effectLst/>
                <a:latin typeface="Times New Roman" pitchFamily="18" charset="0"/>
                <a:cs typeface="Times New Roman" pitchFamily="18" charset="0"/>
              </a:rPr>
              <a:t>ESSA</a:t>
            </a:r>
            <a:r>
              <a:rPr lang="en-US">
                <a:effectLst/>
                <a:latin typeface="Times New Roman" pitchFamily="18" charset="0"/>
                <a:cs typeface="Times New Roman" pitchFamily="18" charset="0"/>
              </a:rPr>
              <a:t> requires Title I, Part A schools to notify parents at the beginning of each school year that they may request information about the qualifications of their children’s teachers and paraprofessionals </a:t>
            </a:r>
            <a:r>
              <a:rPr lang="en-US" dirty="0">
                <a:effectLst/>
                <a:latin typeface="Times New Roman" pitchFamily="18" charset="0"/>
                <a:cs typeface="Times New Roman" pitchFamily="18" charset="0"/>
              </a:rPr>
              <a:t>who provide educational assistance to their children. </a:t>
            </a:r>
            <a:r>
              <a:rPr lang="en-US" i="1" dirty="0">
                <a:effectLst/>
                <a:latin typeface="Times New Roman" pitchFamily="18" charset="0"/>
                <a:cs typeface="Times New Roman" pitchFamily="18" charset="0"/>
              </a:rPr>
              <a:t>ESSA, Title I, Part A, Section 1112(e)</a:t>
            </a:r>
            <a:endParaRPr lang="en-US" i="1">
              <a:effectLst/>
              <a:latin typeface="Times New Roman" pitchFamily="18" charset="0"/>
              <a:cs typeface="Times New Roman" pitchFamily="18" charset="0"/>
            </a:endParaRPr>
          </a:p>
          <a:p>
            <a:pPr marL="0" indent="0">
              <a:buClr>
                <a:srgbClr val="6600FF"/>
              </a:buClr>
              <a:buNone/>
              <a:defRPr/>
            </a:pPr>
            <a:endParaRPr lang="en-US">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C2F1CA18-25C2-4C57-B6BD-3319F656EE1C}"/>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8134" name="Slide Number Placeholder 1">
            <a:extLst>
              <a:ext uri="{FF2B5EF4-FFF2-40B4-BE49-F238E27FC236}">
                <a16:creationId xmlns:a16="http://schemas.microsoft.com/office/drawing/2014/main" id="{E28E6C37-CC24-4009-B3D9-5C32914F2C4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70979BC5-69C1-4E13-8CB9-EF8ED80110DA}" type="slidenum">
              <a:rPr lang="en-US" altLang="en-US" b="0">
                <a:latin typeface="Arial" panose="020B0604020202020204" pitchFamily="34" charset="0"/>
              </a:rPr>
              <a:pPr>
                <a:spcAft>
                  <a:spcPts val="600"/>
                </a:spcAft>
              </a:pPr>
              <a:t>31</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id="{B0F0E02F-17EC-4FF5-9F8D-4940619B870A}"/>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3EDBFB88-C842-402F-864C-CF613EB36523}" type="slidenum">
              <a:rPr lang="en-US" altLang="en-US" sz="900">
                <a:latin typeface="Arial" panose="020B0604020202020204" pitchFamily="34" charset="0"/>
              </a:rPr>
              <a:pPr algn="r" eaLnBrk="1" hangingPunct="1">
                <a:spcBef>
                  <a:spcPct val="0"/>
                </a:spcBef>
                <a:buClrTx/>
                <a:buSzTx/>
                <a:buFontTx/>
                <a:buNone/>
              </a:pPr>
              <a:t>32</a:t>
            </a:fld>
            <a:endParaRPr lang="en-US" altLang="en-US" sz="900">
              <a:latin typeface="Arial" panose="020B0604020202020204" pitchFamily="34" charset="0"/>
            </a:endParaRPr>
          </a:p>
        </p:txBody>
      </p:sp>
      <p:grpSp>
        <p:nvGrpSpPr>
          <p:cNvPr id="50179" name="Group 5">
            <a:extLst>
              <a:ext uri="{FF2B5EF4-FFF2-40B4-BE49-F238E27FC236}">
                <a16:creationId xmlns:a16="http://schemas.microsoft.com/office/drawing/2014/main" id="{EA981B14-5B2E-4C30-ADA3-449106965084}"/>
              </a:ext>
            </a:extLst>
          </p:cNvPr>
          <p:cNvGrpSpPr>
            <a:grpSpLocks/>
          </p:cNvGrpSpPr>
          <p:nvPr/>
        </p:nvGrpSpPr>
        <p:grpSpPr bwMode="auto">
          <a:xfrm>
            <a:off x="3428702" y="970910"/>
            <a:ext cx="2915409" cy="4973345"/>
            <a:chOff x="2112" y="1104"/>
            <a:chExt cx="1500" cy="2592"/>
          </a:xfrm>
        </p:grpSpPr>
        <p:pic>
          <p:nvPicPr>
            <p:cNvPr id="50181" name="Picture 6" descr="brochurecover2lr">
              <a:extLst>
                <a:ext uri="{FF2B5EF4-FFF2-40B4-BE49-F238E27FC236}">
                  <a16:creationId xmlns:a16="http://schemas.microsoft.com/office/drawing/2014/main" id="{6008C8ED-C829-41B1-A454-A73CEC4B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7">
              <a:extLst>
                <a:ext uri="{FF2B5EF4-FFF2-40B4-BE49-F238E27FC236}">
                  <a16:creationId xmlns:a16="http://schemas.microsoft.com/office/drawing/2014/main" id="{448E1E8B-C8CE-4E26-AC42-68ED162312F0}"/>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r>
                <a:rPr lang="en-US" altLang="en-US" sz="2551" i="1" dirty="0">
                  <a:latin typeface="Arial" panose="020B0604020202020204" pitchFamily="34" charset="0"/>
                </a:rPr>
                <a:t>Targeted Student Population </a:t>
              </a:r>
            </a:p>
            <a:p>
              <a:pPr algn="ctr">
                <a:spcBef>
                  <a:spcPct val="0"/>
                </a:spcBef>
                <a:buClrTx/>
                <a:buSzTx/>
                <a:buFontTx/>
                <a:buNone/>
              </a:pPr>
              <a:r>
                <a:rPr lang="en-US" altLang="en-US" sz="2551" i="1" dirty="0">
                  <a:latin typeface="Arial" panose="020B0604020202020204" pitchFamily="34" charset="0"/>
                </a:rPr>
                <a:t>Funds to Support Student Subgroup Goals, Achievement and Family Engagement </a:t>
              </a:r>
              <a:endParaRPr lang="en-US" altLang="en-US" sz="2401" dirty="0">
                <a:latin typeface="Arial" panose="020B0604020202020204" pitchFamily="34" charset="0"/>
              </a:endParaRPr>
            </a:p>
          </p:txBody>
        </p:sp>
      </p:grpSp>
      <p:sp>
        <p:nvSpPr>
          <p:cNvPr id="50180" name="Slide Number Placeholder 1">
            <a:extLst>
              <a:ext uri="{FF2B5EF4-FFF2-40B4-BE49-F238E27FC236}">
                <a16:creationId xmlns:a16="http://schemas.microsoft.com/office/drawing/2014/main" id="{A8BC5D20-3A25-4B8A-B82A-AA20AA4271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E14A73E-04F3-4451-9132-08075EE04AF7}" type="slidenum">
              <a:rPr lang="en-US" altLang="en-US" b="0">
                <a:latin typeface="Arial" panose="020B0604020202020204" pitchFamily="34" charset="0"/>
              </a:rPr>
              <a:pPr/>
              <a:t>32</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4CF71657-5722-411A-99E5-6A0C34FDD08D}"/>
              </a:ext>
            </a:extLst>
          </p:cNvPr>
          <p:cNvSpPr>
            <a:spLocks noGrp="1"/>
          </p:cNvSpPr>
          <p:nvPr>
            <p:ph type="ftr" sz="quarter" idx="11"/>
          </p:nvPr>
        </p:nvSpPr>
        <p:spPr/>
        <p:txBody>
          <a:bodyPr/>
          <a:lstStyle/>
          <a:p>
            <a:r>
              <a:rPr lang="en-US"/>
              <a:t>Office of the Chief of Special Education, Equity and Access</a:t>
            </a:r>
          </a:p>
        </p:txBody>
      </p:sp>
    </p:spTree>
    <p:extLst>
      <p:ext uri="{BB962C8B-B14F-4D97-AF65-F5344CB8AC3E}">
        <p14:creationId xmlns:p14="http://schemas.microsoft.com/office/powerpoint/2010/main" val="306760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6" name="Rectangle 75">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ectangle 77">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131" name="Rectangle 2">
            <a:extLst>
              <a:ext uri="{FF2B5EF4-FFF2-40B4-BE49-F238E27FC236}">
                <a16:creationId xmlns:a16="http://schemas.microsoft.com/office/drawing/2014/main" id="{F5A035F4-107B-4665-BE10-9C499C7CBCFD}"/>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dirty="0">
                <a:solidFill>
                  <a:srgbClr val="FFFFFF"/>
                </a:solidFill>
                <a:latin typeface="Times New Roman" panose="02020603050405020304" pitchFamily="18" charset="0"/>
                <a:cs typeface="Times New Roman" panose="02020603050405020304" pitchFamily="18" charset="0"/>
              </a:rPr>
              <a:t>Targeted Student Population</a:t>
            </a:r>
          </a:p>
        </p:txBody>
      </p:sp>
      <p:sp>
        <p:nvSpPr>
          <p:cNvPr id="80" name="Rectangle 79">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2" name="Rectangle 81">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412" name="Rectangle 3">
            <a:extLst>
              <a:ext uri="{FF2B5EF4-FFF2-40B4-BE49-F238E27FC236}">
                <a16:creationId xmlns:a16="http://schemas.microsoft.com/office/drawing/2014/main" id="{5D3324E2-AC6F-450D-BD10-5202D9C51318}"/>
              </a:ext>
            </a:extLst>
          </p:cNvPr>
          <p:cNvSpPr>
            <a:spLocks noGrp="1" noChangeArrowheads="1"/>
          </p:cNvSpPr>
          <p:nvPr>
            <p:ph idx="1"/>
          </p:nvPr>
        </p:nvSpPr>
        <p:spPr>
          <a:xfrm>
            <a:off x="971550" y="2612256"/>
            <a:ext cx="7200897" cy="3263612"/>
          </a:xfrm>
        </p:spPr>
        <p:txBody>
          <a:bodyPr>
            <a:normAutofit/>
          </a:bodyPr>
          <a:lstStyle/>
          <a:p>
            <a:pPr marL="254862" indent="-254862">
              <a:lnSpc>
                <a:spcPct val="90000"/>
              </a:lnSpc>
              <a:buClr>
                <a:srgbClr val="6600FF"/>
              </a:buClr>
              <a:defRPr/>
            </a:pPr>
            <a:r>
              <a:rPr lang="en-US" sz="1800" dirty="0">
                <a:latin typeface="+mj-lt"/>
                <a:cs typeface="Times New Roman" pitchFamily="18" charset="0"/>
              </a:rPr>
              <a:t>Targeted Student Population funds are allocated to schools </a:t>
            </a:r>
            <a:r>
              <a:rPr lang="en-US" sz="1800" dirty="0">
                <a:latin typeface="+mj-lt"/>
              </a:rPr>
              <a:t>support the needs of students identified as English learner, </a:t>
            </a:r>
            <a:r>
              <a:rPr lang="en-US" sz="1800" dirty="0">
                <a:solidFill>
                  <a:schemeClr val="tx2"/>
                </a:solidFill>
                <a:latin typeface="+mj-lt"/>
              </a:rPr>
              <a:t>Reclassified as Fluent English Proficient (RFEP), </a:t>
            </a:r>
            <a:r>
              <a:rPr lang="en-US" sz="1800" dirty="0">
                <a:latin typeface="+mj-lt"/>
              </a:rPr>
              <a:t>low income, and foster youth. </a:t>
            </a:r>
          </a:p>
          <a:p>
            <a:pPr marL="254862" indent="-254862">
              <a:lnSpc>
                <a:spcPct val="90000"/>
              </a:lnSpc>
              <a:buClr>
                <a:srgbClr val="6600FF"/>
              </a:buClr>
              <a:defRPr/>
            </a:pPr>
            <a:r>
              <a:rPr lang="en-US" sz="1800" dirty="0">
                <a:latin typeface="+mj-lt"/>
                <a:cs typeface="Times New Roman" pitchFamily="18" charset="0"/>
              </a:rPr>
              <a:t>The decision on how to use the funds does not require a vote of existing councils and/or committees but there is an expectation that input has been sought. </a:t>
            </a:r>
          </a:p>
          <a:p>
            <a:pPr marL="254862" indent="-254862">
              <a:lnSpc>
                <a:spcPct val="90000"/>
              </a:lnSpc>
              <a:buClr>
                <a:srgbClr val="6600FF"/>
              </a:buClr>
              <a:defRPr/>
            </a:pPr>
            <a:r>
              <a:rPr lang="en-US" sz="1800" dirty="0">
                <a:latin typeface="+mj-lt"/>
                <a:cs typeface="Times New Roman" pitchFamily="18" charset="0"/>
              </a:rPr>
              <a:t>In addition, because schools must ensure that the expenditures in all the TSP funds are aligned to LAUSD’s LCAP goals and meet the needs of one or more of the target populations, schools must annually submit a TSP plan to the Local District Director for approval during budget development.</a:t>
            </a:r>
          </a:p>
        </p:txBody>
      </p:sp>
      <p:sp>
        <p:nvSpPr>
          <p:cNvPr id="2" name="Footer Placeholder 1">
            <a:extLst>
              <a:ext uri="{FF2B5EF4-FFF2-40B4-BE49-F238E27FC236}">
                <a16:creationId xmlns:a16="http://schemas.microsoft.com/office/drawing/2014/main" id="{E30A8271-9CFC-494E-893A-A811645F6066}"/>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48134" name="Slide Number Placeholder 1">
            <a:extLst>
              <a:ext uri="{FF2B5EF4-FFF2-40B4-BE49-F238E27FC236}">
                <a16:creationId xmlns:a16="http://schemas.microsoft.com/office/drawing/2014/main" id="{E28E6C37-CC24-4009-B3D9-5C32914F2C46}"/>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70979BC5-69C1-4E13-8CB9-EF8ED80110DA}" type="slidenum">
              <a:rPr lang="en-US" altLang="en-US" b="0">
                <a:latin typeface="Arial" panose="020B0604020202020204" pitchFamily="34" charset="0"/>
              </a:rPr>
              <a:pPr>
                <a:spcAft>
                  <a:spcPts val="600"/>
                </a:spcAft>
              </a:pPr>
              <a:t>33</a:t>
            </a:fld>
            <a:endParaRPr lang="en-US" altLang="en-US" b="0">
              <a:latin typeface="Arial" panose="020B0604020202020204" pitchFamily="34" charset="0"/>
            </a:endParaRPr>
          </a:p>
        </p:txBody>
      </p:sp>
    </p:spTree>
    <p:extLst>
      <p:ext uri="{BB962C8B-B14F-4D97-AF65-F5344CB8AC3E}">
        <p14:creationId xmlns:p14="http://schemas.microsoft.com/office/powerpoint/2010/main" val="382216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3" name="Rectangle 2">
            <a:extLst>
              <a:ext uri="{FF2B5EF4-FFF2-40B4-BE49-F238E27FC236}">
                <a16:creationId xmlns:a16="http://schemas.microsoft.com/office/drawing/2014/main" id="{CB1964C6-5171-420B-B71F-62BE23C08AEA}"/>
              </a:ext>
            </a:extLst>
          </p:cNvPr>
          <p:cNvSpPr>
            <a:spLocks noGrp="1" noRot="1" noChangeArrowheads="1"/>
          </p:cNvSpPr>
          <p:nvPr>
            <p:ph type="title"/>
          </p:nvPr>
        </p:nvSpPr>
        <p:spPr>
          <a:xfrm>
            <a:off x="488059" y="796373"/>
            <a:ext cx="8167878"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lnSpc>
                <a:spcPct val="90000"/>
              </a:lnSpc>
            </a:pPr>
            <a:r>
              <a:rPr lang="en-US" altLang="en-US" sz="2800" dirty="0">
                <a:solidFill>
                  <a:srgbClr val="FFFFFF"/>
                </a:solidFill>
                <a:latin typeface="Times New Roman" panose="02020603050405020304" pitchFamily="18" charset="0"/>
                <a:cs typeface="Times New Roman" panose="02020603050405020304" pitchFamily="18" charset="0"/>
              </a:rPr>
              <a:t>2020-2021 School’s Targeted Student Population Funds</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084" name="Rectangle 3">
            <a:extLst>
              <a:ext uri="{FF2B5EF4-FFF2-40B4-BE49-F238E27FC236}">
                <a16:creationId xmlns:a16="http://schemas.microsoft.com/office/drawing/2014/main" id="{BDA48AF8-549A-4F20-953D-3CB8B2CB79FE}"/>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marL="0" indent="0">
              <a:buClr>
                <a:srgbClr val="6600FF"/>
              </a:buClr>
              <a:buNone/>
            </a:pPr>
            <a:r>
              <a:rPr lang="en-US" altLang="en-US" sz="2800" i="1" dirty="0">
                <a:solidFill>
                  <a:srgbClr val="FF0000"/>
                </a:solidFill>
                <a:latin typeface="Times New Roman" panose="02020603050405020304" pitchFamily="18" charset="0"/>
                <a:cs typeface="Times New Roman" panose="02020603050405020304" pitchFamily="18" charset="0"/>
              </a:rPr>
              <a:t>List the school’s 2020-21 TSP allocation and discuss how these funds (along with the school’s categorical program funding) support student subgroup goals, achievement and family engagement.</a:t>
            </a:r>
          </a:p>
        </p:txBody>
      </p:sp>
      <p:sp>
        <p:nvSpPr>
          <p:cNvPr id="2" name="Footer Placeholder 1">
            <a:extLst>
              <a:ext uri="{FF2B5EF4-FFF2-40B4-BE49-F238E27FC236}">
                <a16:creationId xmlns:a16="http://schemas.microsoft.com/office/drawing/2014/main" id="{E1792FDD-808D-449C-8B9C-03BF1708D0F4}"/>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dirty="0"/>
              <a:t>Office of the Chief of Special Education, Equity and Access</a:t>
            </a:r>
          </a:p>
        </p:txBody>
      </p:sp>
      <p:sp>
        <p:nvSpPr>
          <p:cNvPr id="46086" name="Slide Number Placeholder 1">
            <a:extLst>
              <a:ext uri="{FF2B5EF4-FFF2-40B4-BE49-F238E27FC236}">
                <a16:creationId xmlns:a16="http://schemas.microsoft.com/office/drawing/2014/main" id="{BE67C29D-C385-4BE5-8A63-4701C6C499E3}"/>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E6CE23B8-0A6C-4A24-8340-3975CF2C196F}" type="slidenum">
              <a:rPr lang="en-US" altLang="en-US" b="0">
                <a:latin typeface="Arial" panose="020B0604020202020204" pitchFamily="34" charset="0"/>
              </a:rPr>
              <a:pPr>
                <a:spcAft>
                  <a:spcPts val="600"/>
                </a:spcAft>
              </a:pPr>
              <a:t>34</a:t>
            </a:fld>
            <a:endParaRPr lang="en-US" altLang="en-US" b="0">
              <a:latin typeface="Arial" panose="020B0604020202020204" pitchFamily="34" charset="0"/>
            </a:endParaRPr>
          </a:p>
        </p:txBody>
      </p:sp>
    </p:spTree>
    <p:extLst>
      <p:ext uri="{BB962C8B-B14F-4D97-AF65-F5344CB8AC3E}">
        <p14:creationId xmlns:p14="http://schemas.microsoft.com/office/powerpoint/2010/main" val="1497452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Number Placeholder 2">
            <a:extLst>
              <a:ext uri="{FF2B5EF4-FFF2-40B4-BE49-F238E27FC236}">
                <a16:creationId xmlns:a16="http://schemas.microsoft.com/office/drawing/2014/main" id="{B0F0E02F-17EC-4FF5-9F8D-4940619B870A}"/>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3EDBFB88-C842-402F-864C-CF613EB36523}" type="slidenum">
              <a:rPr lang="en-US" altLang="en-US" sz="900">
                <a:latin typeface="Arial" panose="020B0604020202020204" pitchFamily="34" charset="0"/>
              </a:rPr>
              <a:pPr algn="r" eaLnBrk="1" hangingPunct="1">
                <a:spcBef>
                  <a:spcPct val="0"/>
                </a:spcBef>
                <a:buClrTx/>
                <a:buSzTx/>
                <a:buFontTx/>
                <a:buNone/>
              </a:pPr>
              <a:t>35</a:t>
            </a:fld>
            <a:endParaRPr lang="en-US" altLang="en-US" sz="900">
              <a:latin typeface="Arial" panose="020B0604020202020204" pitchFamily="34" charset="0"/>
            </a:endParaRPr>
          </a:p>
        </p:txBody>
      </p:sp>
      <p:grpSp>
        <p:nvGrpSpPr>
          <p:cNvPr id="50179" name="Group 5">
            <a:extLst>
              <a:ext uri="{FF2B5EF4-FFF2-40B4-BE49-F238E27FC236}">
                <a16:creationId xmlns:a16="http://schemas.microsoft.com/office/drawing/2014/main" id="{EA981B14-5B2E-4C30-ADA3-449106965084}"/>
              </a:ext>
            </a:extLst>
          </p:cNvPr>
          <p:cNvGrpSpPr>
            <a:grpSpLocks/>
          </p:cNvGrpSpPr>
          <p:nvPr/>
        </p:nvGrpSpPr>
        <p:grpSpPr bwMode="auto">
          <a:xfrm>
            <a:off x="3428702" y="970910"/>
            <a:ext cx="2915409" cy="4973345"/>
            <a:chOff x="2112" y="1104"/>
            <a:chExt cx="1500" cy="2592"/>
          </a:xfrm>
        </p:grpSpPr>
        <p:pic>
          <p:nvPicPr>
            <p:cNvPr id="50181" name="Picture 6" descr="brochurecover2lr">
              <a:extLst>
                <a:ext uri="{FF2B5EF4-FFF2-40B4-BE49-F238E27FC236}">
                  <a16:creationId xmlns:a16="http://schemas.microsoft.com/office/drawing/2014/main" id="{6008C8ED-C829-41B1-A454-A73CEC4B701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0182" name="Rectangle 7">
              <a:extLst>
                <a:ext uri="{FF2B5EF4-FFF2-40B4-BE49-F238E27FC236}">
                  <a16:creationId xmlns:a16="http://schemas.microsoft.com/office/drawing/2014/main" id="{448E1E8B-C8CE-4E26-AC42-68ED162312F0}"/>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spcBef>
                  <a:spcPct val="0"/>
                </a:spcBef>
                <a:buClrTx/>
                <a:buSzTx/>
                <a:buFontTx/>
                <a:buNone/>
              </a:pPr>
              <a:endParaRPr lang="es-MX" altLang="en-US" sz="2401" i="1">
                <a:latin typeface="Arial" panose="020B0604020202020204" pitchFamily="34" charset="0"/>
              </a:endParaRPr>
            </a:p>
            <a:p>
              <a:pPr algn="ctr">
                <a:spcBef>
                  <a:spcPct val="0"/>
                </a:spcBef>
                <a:buClrTx/>
                <a:buSzTx/>
                <a:buFontTx/>
                <a:buNone/>
              </a:pPr>
              <a:r>
                <a:rPr lang="es-MX" altLang="en-US" sz="2551" i="1">
                  <a:latin typeface="Arial" panose="020B0604020202020204" pitchFamily="34" charset="0"/>
                </a:rPr>
                <a:t>Title I SWP </a:t>
              </a:r>
            </a:p>
            <a:p>
              <a:pPr algn="ctr">
                <a:spcBef>
                  <a:spcPct val="0"/>
                </a:spcBef>
                <a:buClrTx/>
                <a:buSzTx/>
                <a:buFontTx/>
                <a:buNone/>
              </a:pPr>
              <a:r>
                <a:rPr lang="es-MX" altLang="en-US" sz="2551" i="1">
                  <a:latin typeface="Arial" panose="020B0604020202020204" pitchFamily="34" charset="0"/>
                </a:rPr>
                <a:t>and</a:t>
              </a:r>
              <a:br>
                <a:rPr lang="es-MX" altLang="en-US" sz="2551" i="1">
                  <a:latin typeface="Arial" panose="020B0604020202020204" pitchFamily="34" charset="0"/>
                </a:rPr>
              </a:br>
              <a:r>
                <a:rPr lang="es-MX" altLang="en-US" sz="2551" i="1">
                  <a:latin typeface="Arial" panose="020B0604020202020204" pitchFamily="34" charset="0"/>
                </a:rPr>
                <a:t>Teachers </a:t>
              </a:r>
            </a:p>
            <a:p>
              <a:pPr algn="ctr">
                <a:spcBef>
                  <a:spcPct val="0"/>
                </a:spcBef>
                <a:buClrTx/>
                <a:buSzTx/>
                <a:buFontTx/>
                <a:buNone/>
              </a:pPr>
              <a:r>
                <a:rPr lang="es-MX" altLang="en-US" sz="2551" i="1">
                  <a:latin typeface="Arial" panose="020B0604020202020204" pitchFamily="34" charset="0"/>
                </a:rPr>
                <a:t>and </a:t>
              </a:r>
              <a:r>
                <a:rPr lang="es-MX" altLang="en-US" sz="2401" i="1">
                  <a:latin typeface="Arial" panose="020B0604020202020204" pitchFamily="34" charset="0"/>
                </a:rPr>
                <a:t>Paraprofessionals</a:t>
              </a:r>
              <a:endParaRPr lang="en-US" altLang="en-US" sz="2401">
                <a:latin typeface="Arial" panose="020B0604020202020204" pitchFamily="34" charset="0"/>
              </a:endParaRPr>
            </a:p>
          </p:txBody>
        </p:sp>
      </p:grpSp>
      <p:sp>
        <p:nvSpPr>
          <p:cNvPr id="50180" name="Slide Number Placeholder 1">
            <a:extLst>
              <a:ext uri="{FF2B5EF4-FFF2-40B4-BE49-F238E27FC236}">
                <a16:creationId xmlns:a16="http://schemas.microsoft.com/office/drawing/2014/main" id="{A8BC5D20-3A25-4B8A-B82A-AA20AA4271FA}"/>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E14A73E-04F3-4451-9132-08075EE04AF7}" type="slidenum">
              <a:rPr lang="en-US" altLang="en-US" b="0">
                <a:latin typeface="Arial" panose="020B0604020202020204" pitchFamily="34" charset="0"/>
              </a:rPr>
              <a:pPr/>
              <a:t>35</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588E45EE-75D0-47A8-9C6D-6372FBA8D1AF}"/>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3" name="Rectangle 1026">
            <a:extLst>
              <a:ext uri="{FF2B5EF4-FFF2-40B4-BE49-F238E27FC236}">
                <a16:creationId xmlns:a16="http://schemas.microsoft.com/office/drawing/2014/main" id="{1F0F9893-BDCF-4C03-A561-82F37A1CC442}"/>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a:solidFill>
                  <a:srgbClr val="FFFFFF"/>
                </a:solidFill>
                <a:effectLst/>
                <a:latin typeface="Times New Roman" panose="02020603050405020304" pitchFamily="18" charset="0"/>
                <a:cs typeface="Times New Roman" panose="02020603050405020304" pitchFamily="18" charset="0"/>
              </a:rPr>
              <a:t>Teacher Qualifications</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204" name="Rectangle 1027">
            <a:extLst>
              <a:ext uri="{FF2B5EF4-FFF2-40B4-BE49-F238E27FC236}">
                <a16:creationId xmlns:a16="http://schemas.microsoft.com/office/drawing/2014/main" id="{468CADC8-85AB-42FC-B25D-43F43F1D057B}"/>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sz="3200" dirty="0">
                <a:latin typeface="Times New Roman" panose="02020603050405020304" pitchFamily="18" charset="0"/>
                <a:cs typeface="Times New Roman" panose="02020603050405020304" pitchFamily="18" charset="0"/>
              </a:rPr>
              <a:t>Teachers should meet applicable State certification and licensure requirements at the time of employment. </a:t>
            </a:r>
          </a:p>
        </p:txBody>
      </p:sp>
      <p:sp>
        <p:nvSpPr>
          <p:cNvPr id="2" name="Footer Placeholder 1">
            <a:extLst>
              <a:ext uri="{FF2B5EF4-FFF2-40B4-BE49-F238E27FC236}">
                <a16:creationId xmlns:a16="http://schemas.microsoft.com/office/drawing/2014/main" id="{476A0A90-580C-49DD-A4E7-256CF060ADFD}"/>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51206" name="Slide Number Placeholder 1">
            <a:extLst>
              <a:ext uri="{FF2B5EF4-FFF2-40B4-BE49-F238E27FC236}">
                <a16:creationId xmlns:a16="http://schemas.microsoft.com/office/drawing/2014/main" id="{549C4E92-EA96-486B-87FF-5FFA9AF4884D}"/>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96C56CB4-8965-4E1C-9798-4177427CEE07}" type="slidenum">
              <a:rPr lang="en-US" altLang="en-US" b="0">
                <a:latin typeface="Arial" panose="020B0604020202020204" pitchFamily="34" charset="0"/>
              </a:rPr>
              <a:pPr>
                <a:spcAft>
                  <a:spcPts val="600"/>
                </a:spcAft>
              </a:pPr>
              <a:t>36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139" name="Rectangle 138">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Rectangle 140">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251" name="Rectangle 2">
            <a:extLst>
              <a:ext uri="{FF2B5EF4-FFF2-40B4-BE49-F238E27FC236}">
                <a16:creationId xmlns:a16="http://schemas.microsoft.com/office/drawing/2014/main" id="{246A02AE-6A2A-457A-84FE-90E703A1BBF3}"/>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a:solidFill>
                  <a:srgbClr val="FFFFFF"/>
                </a:solidFill>
                <a:latin typeface="Times New Roman" panose="02020603050405020304" pitchFamily="18" charset="0"/>
                <a:cs typeface="Times New Roman" panose="02020603050405020304" pitchFamily="18" charset="0"/>
              </a:rPr>
              <a:t>Paraprofessional Qualifications</a:t>
            </a:r>
          </a:p>
        </p:txBody>
      </p:sp>
      <p:sp>
        <p:nvSpPr>
          <p:cNvPr id="143" name="Rectangle 142">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45" name="Rectangle 144">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EE6F3241-BE96-487D-A43F-736C517AF013}"/>
              </a:ext>
            </a:extLst>
          </p:cNvPr>
          <p:cNvSpPr>
            <a:spLocks noGrp="1"/>
          </p:cNvSpPr>
          <p:nvPr>
            <p:ph idx="1"/>
          </p:nvPr>
        </p:nvSpPr>
        <p:spPr>
          <a:xfrm>
            <a:off x="971550" y="2612256"/>
            <a:ext cx="7200897" cy="3263612"/>
          </a:xfrm>
        </p:spPr>
        <p:txBody>
          <a:bodyPr>
            <a:normAutofit fontScale="92500" lnSpcReduction="10000"/>
          </a:bodyPr>
          <a:lstStyle/>
          <a:p>
            <a:pPr marL="297736" lvl="2" indent="-167923">
              <a:spcBef>
                <a:spcPct val="20000"/>
              </a:spcBef>
              <a:buClr>
                <a:schemeClr val="hlink"/>
              </a:buClr>
              <a:buSzPct val="70000"/>
              <a:buFont typeface="Wingdings" pitchFamily="2" charset="2"/>
              <a:buChar char="n"/>
              <a:defRPr/>
            </a:pPr>
            <a:r>
              <a:rPr lang="en-US" sz="1700" dirty="0">
                <a:latin typeface="Times New Roman" pitchFamily="18" charset="0"/>
                <a:cs typeface="Times New Roman" pitchFamily="18" charset="0"/>
              </a:rPr>
              <a:t>All new hires are required to pass the District Proficiency Test* and must meet the following criteria:</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High School Diploma/GED </a:t>
            </a:r>
          </a:p>
          <a:p>
            <a:pPr marL="469277" lvl="3" indent="0">
              <a:spcBef>
                <a:spcPct val="20000"/>
              </a:spcBef>
              <a:buClr>
                <a:schemeClr val="hlink"/>
              </a:buClr>
              <a:buSzPct val="70000"/>
              <a:buNone/>
              <a:defRPr/>
            </a:pPr>
            <a:r>
              <a:rPr lang="en-US" sz="1700" dirty="0">
                <a:latin typeface="Times New Roman" pitchFamily="18" charset="0"/>
                <a:cs typeface="Times New Roman" pitchFamily="18" charset="0"/>
              </a:rPr>
              <a:t>	AND</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Have 60 semester or 90 quarter units from a recognized college or university OR</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Have an associate (or higher) degree from a recognized college or university OR</a:t>
            </a:r>
          </a:p>
          <a:p>
            <a:pPr marL="815796" lvl="3" indent="-175069">
              <a:spcBef>
                <a:spcPct val="20000"/>
              </a:spcBef>
              <a:buClr>
                <a:schemeClr val="hlink"/>
              </a:buClr>
              <a:buSzPct val="70000"/>
              <a:buFont typeface="Times New Roman" pitchFamily="18" charset="0"/>
              <a:buChar char="–"/>
              <a:defRPr/>
            </a:pPr>
            <a:r>
              <a:rPr lang="en-US" sz="1700" dirty="0">
                <a:latin typeface="Times New Roman" pitchFamily="18" charset="0"/>
                <a:cs typeface="Times New Roman" pitchFamily="18" charset="0"/>
              </a:rPr>
              <a:t>Pass the Instructional Assistance Test</a:t>
            </a:r>
          </a:p>
          <a:p>
            <a:pPr marL="640727" lvl="3" indent="0">
              <a:spcBef>
                <a:spcPct val="20000"/>
              </a:spcBef>
              <a:buClr>
                <a:schemeClr val="hlink"/>
              </a:buClr>
              <a:buSzPct val="70000"/>
              <a:buNone/>
              <a:defRPr/>
            </a:pPr>
            <a:r>
              <a:rPr lang="en-US" sz="1700" dirty="0">
                <a:latin typeface="Times New Roman" pitchFamily="18" charset="0"/>
                <a:cs typeface="Times New Roman" pitchFamily="18" charset="0"/>
              </a:rPr>
              <a:t>*</a:t>
            </a:r>
            <a:r>
              <a:rPr lang="en-US" sz="1700" i="1" dirty="0">
                <a:latin typeface="Times New Roman" pitchFamily="18" charset="0"/>
                <a:cs typeface="Times New Roman" pitchFamily="18" charset="0"/>
              </a:rPr>
              <a:t>new hires with a Bachelor’s degree or higher do not need to take the District Proficiency Test</a:t>
            </a:r>
            <a:endParaRPr lang="en-US" sz="1700" dirty="0">
              <a:latin typeface="Times New Roman" pitchFamily="18" charset="0"/>
              <a:cs typeface="Times New Roman" pitchFamily="18" charset="0"/>
            </a:endParaRPr>
          </a:p>
        </p:txBody>
      </p:sp>
      <p:sp>
        <p:nvSpPr>
          <p:cNvPr id="2" name="Footer Placeholder 1">
            <a:extLst>
              <a:ext uri="{FF2B5EF4-FFF2-40B4-BE49-F238E27FC236}">
                <a16:creationId xmlns:a16="http://schemas.microsoft.com/office/drawing/2014/main" id="{2CAD689F-854D-48C0-B653-7A49315B9A14}"/>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dirty="0"/>
              <a:t>Office of the Chief of Special Education, Equity and Access</a:t>
            </a:r>
          </a:p>
        </p:txBody>
      </p:sp>
      <p:sp>
        <p:nvSpPr>
          <p:cNvPr id="53254" name="Slide Number Placeholder 1">
            <a:extLst>
              <a:ext uri="{FF2B5EF4-FFF2-40B4-BE49-F238E27FC236}">
                <a16:creationId xmlns:a16="http://schemas.microsoft.com/office/drawing/2014/main" id="{BEC8D1A2-951B-44CC-B56B-67BE10BB644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1A43D4AC-0C47-4B0A-ADCD-27D8AFF62970}" type="slidenum">
              <a:rPr lang="en-US" altLang="en-US" b="0">
                <a:latin typeface="Arial" panose="020B0604020202020204" pitchFamily="34" charset="0"/>
              </a:rPr>
              <a:pPr>
                <a:spcAft>
                  <a:spcPts val="600"/>
                </a:spcAft>
              </a:pPr>
              <a:t>37</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2">
            <a:extLst>
              <a:ext uri="{FF2B5EF4-FFF2-40B4-BE49-F238E27FC236}">
                <a16:creationId xmlns:a16="http://schemas.microsoft.com/office/drawing/2014/main" id="{4A19A858-08E9-4C60-9E22-D536D0E96D21}"/>
              </a:ext>
            </a:extLst>
          </p:cNvPr>
          <p:cNvSpPr txBox="1">
            <a:spLocks noGrp="1"/>
          </p:cNvSpPr>
          <p:nvPr/>
        </p:nvSpPr>
        <p:spPr bwMode="auto">
          <a:xfrm>
            <a:off x="6058287" y="5544101"/>
            <a:ext cx="1600617" cy="3572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r" eaLnBrk="1" hangingPunct="1">
              <a:spcBef>
                <a:spcPct val="0"/>
              </a:spcBef>
              <a:buClrTx/>
              <a:buSzTx/>
              <a:buFontTx/>
              <a:buNone/>
            </a:pPr>
            <a:fld id="{C31CF4EC-FA89-4920-A410-A49CD21AE96D}" type="slidenum">
              <a:rPr lang="en-US" altLang="en-US" sz="900">
                <a:latin typeface="Arial" panose="020B0604020202020204" pitchFamily="34" charset="0"/>
              </a:rPr>
              <a:pPr algn="r" eaLnBrk="1" hangingPunct="1">
                <a:spcBef>
                  <a:spcPct val="0"/>
                </a:spcBef>
                <a:buClrTx/>
                <a:buSzTx/>
                <a:buFontTx/>
                <a:buNone/>
              </a:pPr>
              <a:t>38</a:t>
            </a:fld>
            <a:endParaRPr lang="en-US" altLang="en-US" sz="900">
              <a:latin typeface="Arial" panose="020B0604020202020204" pitchFamily="34" charset="0"/>
            </a:endParaRPr>
          </a:p>
        </p:txBody>
      </p:sp>
      <p:grpSp>
        <p:nvGrpSpPr>
          <p:cNvPr id="55299" name="Group 6">
            <a:extLst>
              <a:ext uri="{FF2B5EF4-FFF2-40B4-BE49-F238E27FC236}">
                <a16:creationId xmlns:a16="http://schemas.microsoft.com/office/drawing/2014/main" id="{3FB1318B-7ABA-48F6-BA0D-B176BA81D6F3}"/>
              </a:ext>
            </a:extLst>
          </p:cNvPr>
          <p:cNvGrpSpPr>
            <a:grpSpLocks/>
          </p:cNvGrpSpPr>
          <p:nvPr/>
        </p:nvGrpSpPr>
        <p:grpSpPr bwMode="auto">
          <a:xfrm>
            <a:off x="3379876" y="913745"/>
            <a:ext cx="2849907" cy="5030510"/>
            <a:chOff x="2112" y="1104"/>
            <a:chExt cx="1500" cy="2592"/>
          </a:xfrm>
        </p:grpSpPr>
        <p:pic>
          <p:nvPicPr>
            <p:cNvPr id="55301" name="Picture 7" descr="brochurecover2lr">
              <a:extLst>
                <a:ext uri="{FF2B5EF4-FFF2-40B4-BE49-F238E27FC236}">
                  <a16:creationId xmlns:a16="http://schemas.microsoft.com/office/drawing/2014/main" id="{1DFCE4D9-E34E-47A7-992B-802B9523D7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5555" b="14444"/>
            <a:stretch>
              <a:fillRect/>
            </a:stretch>
          </p:blipFill>
          <p:spPr bwMode="auto">
            <a:xfrm>
              <a:off x="2112" y="1104"/>
              <a:ext cx="1500" cy="259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5302" name="Rectangle 8">
              <a:extLst>
                <a:ext uri="{FF2B5EF4-FFF2-40B4-BE49-F238E27FC236}">
                  <a16:creationId xmlns:a16="http://schemas.microsoft.com/office/drawing/2014/main" id="{32B14664-6915-4FCA-82C4-37A510AC8352}"/>
                </a:ext>
              </a:extLst>
            </p:cNvPr>
            <p:cNvSpPr>
              <a:spLocks noChangeArrowheads="1"/>
            </p:cNvSpPr>
            <p:nvPr/>
          </p:nvSpPr>
          <p:spPr bwMode="auto">
            <a:xfrm>
              <a:off x="2112" y="1523"/>
              <a:ext cx="1488" cy="1740"/>
            </a:xfrm>
            <a:prstGeom prst="rect">
              <a:avLst/>
            </a:prstGeom>
            <a:solidFill>
              <a:srgbClr val="FFFFFF"/>
            </a:solidFill>
            <a:ln w="9525">
              <a:solidFill>
                <a:schemeClr val="tx1"/>
              </a:solidFill>
              <a:miter lim="800000"/>
              <a:headEnd/>
              <a:tailEnd/>
            </a:ln>
          </p:spPr>
          <p:txBody>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spcBef>
                  <a:spcPct val="0"/>
                </a:spcBef>
                <a:buClrTx/>
                <a:buSzTx/>
                <a:buFontTx/>
                <a:buNone/>
              </a:pPr>
              <a:br>
                <a:rPr lang="es-MX" altLang="en-US" sz="2626" i="1">
                  <a:latin typeface="Arial" panose="020B0604020202020204" pitchFamily="34" charset="0"/>
                </a:rPr>
              </a:br>
              <a:r>
                <a:rPr lang="es-MX" altLang="en-US" sz="2626" i="1">
                  <a:latin typeface="Arial" panose="020B0604020202020204" pitchFamily="34" charset="0"/>
                </a:rPr>
                <a:t>Accountability</a:t>
              </a:r>
            </a:p>
            <a:p>
              <a:pPr algn="ctr">
                <a:spcBef>
                  <a:spcPct val="0"/>
                </a:spcBef>
                <a:buClrTx/>
                <a:buSzTx/>
                <a:buFontTx/>
                <a:buNone/>
              </a:pPr>
              <a:endParaRPr lang="es-MX" altLang="en-US" sz="2626" i="1">
                <a:latin typeface="Arial" panose="020B0604020202020204" pitchFamily="34" charset="0"/>
              </a:endParaRP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-Academic Achievement</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-English Learner Progress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-Suspensions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-Graduation</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-College/Career Readiness</a:t>
              </a:r>
            </a:p>
            <a:p>
              <a:pPr eaLnBrk="1" hangingPunct="1">
                <a:spcBef>
                  <a:spcPct val="0"/>
                </a:spcBef>
                <a:buClrTx/>
                <a:buSzTx/>
                <a:buFont typeface="Wingdings" panose="05000000000000000000" pitchFamily="2" charset="2"/>
                <a:buNone/>
              </a:pPr>
              <a:r>
                <a:rPr lang="en-US" altLang="en-US" sz="1500">
                  <a:latin typeface="Times New Roman" panose="02020603050405020304" pitchFamily="18" charset="0"/>
                  <a:cs typeface="Times New Roman" panose="02020603050405020304" pitchFamily="18" charset="0"/>
                </a:rPr>
                <a:t>-Chronic Absenteeism</a:t>
              </a:r>
            </a:p>
            <a:p>
              <a:pPr algn="ctr">
                <a:spcBef>
                  <a:spcPct val="0"/>
                </a:spcBef>
                <a:buClrTx/>
                <a:buSzTx/>
                <a:buFontTx/>
                <a:buNone/>
              </a:pPr>
              <a:endParaRPr lang="en-US" altLang="en-US" sz="2626">
                <a:latin typeface="Arial" panose="020B0604020202020204" pitchFamily="34" charset="0"/>
              </a:endParaRPr>
            </a:p>
          </p:txBody>
        </p:sp>
      </p:grpSp>
      <p:sp>
        <p:nvSpPr>
          <p:cNvPr id="55300" name="Slide Number Placeholder 1">
            <a:extLst>
              <a:ext uri="{FF2B5EF4-FFF2-40B4-BE49-F238E27FC236}">
                <a16:creationId xmlns:a16="http://schemas.microsoft.com/office/drawing/2014/main" id="{58652A20-A911-45B2-A1AF-A75229B72164}"/>
              </a:ext>
            </a:extLst>
          </p:cNvPr>
          <p:cNvSpPr>
            <a:spLocks noGrp="1" noChangeArrowheads="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fld id="{C16CD470-6FF1-4D6D-A5DD-418F3AA7C9DF}" type="slidenum">
              <a:rPr lang="en-US" altLang="en-US" b="0">
                <a:latin typeface="Arial" panose="020B0604020202020204" pitchFamily="34" charset="0"/>
              </a:rPr>
              <a:pPr/>
              <a:t>38</a:t>
            </a:fld>
            <a:endParaRPr lang="en-US" altLang="en-US" b="0">
              <a:latin typeface="Arial" panose="020B0604020202020204" pitchFamily="34" charset="0"/>
            </a:endParaRPr>
          </a:p>
        </p:txBody>
      </p:sp>
      <p:sp>
        <p:nvSpPr>
          <p:cNvPr id="2" name="Footer Placeholder 1">
            <a:extLst>
              <a:ext uri="{FF2B5EF4-FFF2-40B4-BE49-F238E27FC236}">
                <a16:creationId xmlns:a16="http://schemas.microsoft.com/office/drawing/2014/main" id="{78DF9085-BEA0-47A5-8BF1-863DDB5C406F}"/>
              </a:ext>
            </a:extLst>
          </p:cNvPr>
          <p:cNvSpPr>
            <a:spLocks noGrp="1"/>
          </p:cNvSpPr>
          <p:nvPr>
            <p:ph type="ftr" sz="quarter" idx="11"/>
          </p:nvPr>
        </p:nvSpPr>
        <p:spPr/>
        <p:txBody>
          <a:bodyPr/>
          <a:lstStyle/>
          <a:p>
            <a:r>
              <a:rPr lang="en-US"/>
              <a:t>Office of the Chief of Special Education, Equity and Access</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grpSp>
        <p:nvGrpSpPr>
          <p:cNvPr id="139" name="Group 138">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140" name="Picture 139">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4">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1" name="Rectangle 140">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42" name="Picture 141">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43" name="Picture 142">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145" name="Straight Connector 144">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147" name="Rectangle 146">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Rectangle 148">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323" name="Rectangle 2">
            <a:extLst>
              <a:ext uri="{FF2B5EF4-FFF2-40B4-BE49-F238E27FC236}">
                <a16:creationId xmlns:a16="http://schemas.microsoft.com/office/drawing/2014/main" id="{77822B65-6105-48AF-80E2-C635A5E3F4B6}"/>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4400">
                <a:solidFill>
                  <a:srgbClr val="FFFFFF"/>
                </a:solidFill>
              </a:rPr>
              <a:t>State Accountability System</a:t>
            </a:r>
          </a:p>
        </p:txBody>
      </p:sp>
      <p:sp>
        <p:nvSpPr>
          <p:cNvPr id="151" name="Rectangle 150">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153" name="Rectangle 152">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0" name="Rectangle 3">
            <a:extLst>
              <a:ext uri="{FF2B5EF4-FFF2-40B4-BE49-F238E27FC236}">
                <a16:creationId xmlns:a16="http://schemas.microsoft.com/office/drawing/2014/main" id="{B105E7B5-C2CD-4134-8364-B386541A43E3}"/>
              </a:ext>
            </a:extLst>
          </p:cNvPr>
          <p:cNvSpPr>
            <a:spLocks noGrp="1" noChangeArrowheads="1"/>
          </p:cNvSpPr>
          <p:nvPr>
            <p:ph type="body" idx="4294967295"/>
          </p:nvPr>
        </p:nvSpPr>
        <p:spPr>
          <a:xfrm>
            <a:off x="971550" y="2612256"/>
            <a:ext cx="7200897" cy="3263612"/>
          </a:xfrm>
        </p:spPr>
        <p:txBody>
          <a:bodyPr vert="horz" lIns="91440" tIns="45720" rIns="91440" bIns="45720" rtlCol="0" anchor="t">
            <a:normAutofit/>
          </a:bodyPr>
          <a:lstStyle/>
          <a:p>
            <a:pPr marL="0" indent="0">
              <a:buNone/>
              <a:defRPr/>
            </a:pPr>
            <a:r>
              <a:rPr lang="en-US" dirty="0"/>
              <a:t>The State Plan has many components, including a description of the new accountability system, which contains:</a:t>
            </a:r>
          </a:p>
          <a:p>
            <a:pPr lvl="1">
              <a:defRPr/>
            </a:pPr>
            <a:r>
              <a:rPr lang="en-US" dirty="0"/>
              <a:t>Data points for accountability</a:t>
            </a:r>
          </a:p>
          <a:p>
            <a:pPr lvl="1">
              <a:defRPr/>
            </a:pPr>
            <a:r>
              <a:rPr lang="en-US" dirty="0"/>
              <a:t>How the State will identify and support the lowest-performing schools and schools with low subgroup performance.</a:t>
            </a:r>
          </a:p>
          <a:p>
            <a:pPr marL="342991" lvl="1" indent="0">
              <a:defRPr/>
            </a:pPr>
            <a:endParaRPr lang="en-US" dirty="0"/>
          </a:p>
          <a:p>
            <a:pPr marL="0" indent="0">
              <a:defRPr/>
            </a:pPr>
            <a:endParaRPr lang="en-US" dirty="0"/>
          </a:p>
          <a:p>
            <a:pPr marL="0" indent="0">
              <a:defRPr/>
            </a:pPr>
            <a:endParaRPr lang="en-US" dirty="0"/>
          </a:p>
          <a:p>
            <a:pPr>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2" name="Footer Placeholder 1">
            <a:extLst>
              <a:ext uri="{FF2B5EF4-FFF2-40B4-BE49-F238E27FC236}">
                <a16:creationId xmlns:a16="http://schemas.microsoft.com/office/drawing/2014/main" id="{7A578BD7-C64F-45A3-BF1C-917F03B8D5F7}"/>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56326" name="Slide Number Placeholder 1">
            <a:extLst>
              <a:ext uri="{FF2B5EF4-FFF2-40B4-BE49-F238E27FC236}">
                <a16:creationId xmlns:a16="http://schemas.microsoft.com/office/drawing/2014/main" id="{52992EF1-CABE-457F-94E3-6943EF5075FE}"/>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087A160-A530-41FB-9C99-433E43136546}" type="slidenum">
              <a:rPr lang="en-US" altLang="en-US" b="0" i="0" kern="1200" dirty="0">
                <a:solidFill>
                  <a:schemeClr val="tx1"/>
                </a:solidFill>
                <a:effectLst/>
                <a:latin typeface="+mn-lt"/>
                <a:ea typeface="+mn-ea"/>
                <a:cs typeface="+mn-cs"/>
              </a:rPr>
              <a:pPr>
                <a:spcAft>
                  <a:spcPts val="600"/>
                </a:spcAft>
              </a:pPr>
              <a:t>39</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9" name="Rectangle 2">
            <a:extLst>
              <a:ext uri="{FF2B5EF4-FFF2-40B4-BE49-F238E27FC236}">
                <a16:creationId xmlns:a16="http://schemas.microsoft.com/office/drawing/2014/main" id="{982DD965-72EC-49CD-9992-D663B02C92EF}"/>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r>
              <a:rPr lang="en-US" altLang="en-US" sz="4400">
                <a:solidFill>
                  <a:srgbClr val="FFFFFF"/>
                </a:solidFill>
              </a:rPr>
              <a:t>Purpose of Title I</a:t>
            </a:r>
          </a:p>
        </p:txBody>
      </p:sp>
      <p:sp>
        <p:nvSpPr>
          <p:cNvPr id="87" name="Rectangle 8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20" name="Rectangle 3">
            <a:extLst>
              <a:ext uri="{FF2B5EF4-FFF2-40B4-BE49-F238E27FC236}">
                <a16:creationId xmlns:a16="http://schemas.microsoft.com/office/drawing/2014/main" id="{ABD094E3-1B5B-4073-BB4F-5D618FE3425B}"/>
              </a:ext>
            </a:extLst>
          </p:cNvPr>
          <p:cNvSpPr>
            <a:spLocks noGrp="1" noChangeArrowheads="1"/>
          </p:cNvSpPr>
          <p:nvPr>
            <p:ph type="body" idx="4294967295"/>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pPr marL="0" indent="0">
              <a:buNone/>
            </a:pPr>
            <a:r>
              <a:rPr lang="en-US" altLang="en-US" sz="3200" dirty="0"/>
              <a:t>“…</a:t>
            </a:r>
            <a:r>
              <a:rPr lang="en-US" altLang="en-US" sz="3200" i="1" dirty="0"/>
              <a:t>is to provide all children significant opportunity to receive a fair, equitable, and high-quality education, and to close educational achievement gaps.” Every Student Succeeds Act (ESSA), Title I, Part A, Section 1001</a:t>
            </a:r>
          </a:p>
          <a:p>
            <a:endParaRPr lang="en-US" altLang="en-US" i="1" dirty="0"/>
          </a:p>
        </p:txBody>
      </p:sp>
      <p:sp>
        <p:nvSpPr>
          <p:cNvPr id="2" name="Footer Placeholder 1">
            <a:extLst>
              <a:ext uri="{FF2B5EF4-FFF2-40B4-BE49-F238E27FC236}">
                <a16:creationId xmlns:a16="http://schemas.microsoft.com/office/drawing/2014/main" id="{76FEBDC1-8433-4502-8DCD-EC13B61E5B0B}"/>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9222" name="Slide Number Placeholder 1">
            <a:extLst>
              <a:ext uri="{FF2B5EF4-FFF2-40B4-BE49-F238E27FC236}">
                <a16:creationId xmlns:a16="http://schemas.microsoft.com/office/drawing/2014/main" id="{0CDB8C13-46F6-4FBE-A22C-23FA1640B57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D6D559C9-FE73-46A6-80B5-3C4CE3848789}" type="slidenum">
              <a:rPr lang="en-US" altLang="en-US" b="0" i="0" kern="1200" dirty="0">
                <a:solidFill>
                  <a:schemeClr val="tx1"/>
                </a:solidFill>
                <a:effectLst/>
                <a:latin typeface="+mn-lt"/>
                <a:ea typeface="+mn-ea"/>
                <a:cs typeface="+mn-cs"/>
              </a:rPr>
              <a:pPr>
                <a:spcAft>
                  <a:spcPts val="600"/>
                </a:spcAft>
              </a:pPr>
              <a:t>4</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1" name="Rectangle 2">
            <a:extLst>
              <a:ext uri="{FF2B5EF4-FFF2-40B4-BE49-F238E27FC236}">
                <a16:creationId xmlns:a16="http://schemas.microsoft.com/office/drawing/2014/main" id="{E8AF3059-5DAA-4BB5-80E7-44537D3D119F}"/>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dirty="0">
                <a:solidFill>
                  <a:srgbClr val="FFFFFF"/>
                </a:solidFill>
                <a:latin typeface="Times New Roman" panose="02020603050405020304" pitchFamily="18" charset="0"/>
                <a:cs typeface="Times New Roman" panose="02020603050405020304" pitchFamily="18" charset="0"/>
              </a:rPr>
              <a:t>2020-2021 School Data</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372" name="Rectangle 3">
            <a:extLst>
              <a:ext uri="{FF2B5EF4-FFF2-40B4-BE49-F238E27FC236}">
                <a16:creationId xmlns:a16="http://schemas.microsoft.com/office/drawing/2014/main" id="{EE6A1CBE-97FA-48DB-8F2E-F15D695E2048}"/>
              </a:ext>
            </a:extLst>
          </p:cNvPr>
          <p:cNvSpPr>
            <a:spLocks noGrp="1" noChangeArrowheads="1"/>
          </p:cNvSpPr>
          <p:nvPr>
            <p:ph idx="1"/>
          </p:nvPr>
        </p:nvSpPr>
        <p:spPr>
          <a:xfrm>
            <a:off x="971550" y="2330595"/>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90000"/>
              </a:lnSpc>
              <a:buClr>
                <a:srgbClr val="6600FF"/>
              </a:buClr>
              <a:buNone/>
            </a:pPr>
            <a:r>
              <a:rPr lang="en-US" altLang="en-US" i="1" dirty="0">
                <a:solidFill>
                  <a:srgbClr val="FF0000"/>
                </a:solidFill>
                <a:effectLst/>
                <a:latin typeface="Times New Roman" panose="02020603050405020304" pitchFamily="18" charset="0"/>
                <a:cs typeface="Times New Roman" panose="02020603050405020304" pitchFamily="18" charset="0"/>
              </a:rPr>
              <a:t>Insert and discuss school’s data (suspension rate, attendance rate, report card  grades, SBAC data, other data sources such as California Dashboard) here. </a:t>
            </a:r>
            <a:r>
              <a:rPr lang="en-US" altLang="en-US" i="1" dirty="0">
                <a:solidFill>
                  <a:srgbClr val="FF0000"/>
                </a:solidFill>
                <a:latin typeface="Times New Roman" panose="02020603050405020304" pitchFamily="18" charset="0"/>
                <a:cs typeface="Times New Roman" panose="02020603050405020304" pitchFamily="18" charset="0"/>
              </a:rPr>
              <a:t>The State normally updates the California Dashboard in November/December, though it may be beneficial to introduce families to the Dashboard. The CDE is reviewing how to address this issue for the 2021 Dashboard. </a:t>
            </a:r>
            <a:r>
              <a:rPr lang="en-US" altLang="en-US" i="1" dirty="0">
                <a:solidFill>
                  <a:srgbClr val="FF0000"/>
                </a:solidFill>
                <a:effectLst/>
                <a:latin typeface="Times New Roman" panose="02020603050405020304" pitchFamily="18" charset="0"/>
                <a:cs typeface="Times New Roman" panose="02020603050405020304" pitchFamily="18" charset="0"/>
              </a:rPr>
              <a:t>Therefore, most recent local data and reviewing prior year dashboard data </a:t>
            </a:r>
            <a:r>
              <a:rPr lang="en-US" altLang="en-US" i="1" dirty="0">
                <a:solidFill>
                  <a:srgbClr val="FF0000"/>
                </a:solidFill>
                <a:latin typeface="Times New Roman" panose="02020603050405020304" pitchFamily="18" charset="0"/>
                <a:cs typeface="Times New Roman" panose="02020603050405020304" pitchFamily="18" charset="0"/>
              </a:rPr>
              <a:t>may</a:t>
            </a:r>
            <a:r>
              <a:rPr lang="en-US" altLang="en-US" i="1" dirty="0">
                <a:solidFill>
                  <a:srgbClr val="FF0000"/>
                </a:solidFill>
                <a:effectLst/>
                <a:latin typeface="Times New Roman" panose="02020603050405020304" pitchFamily="18" charset="0"/>
                <a:cs typeface="Times New Roman" panose="02020603050405020304" pitchFamily="18" charset="0"/>
              </a:rPr>
              <a:t> assist schools to make connections with the SPSA’s measurable objectives and strategies.</a:t>
            </a:r>
          </a:p>
        </p:txBody>
      </p:sp>
      <p:sp>
        <p:nvSpPr>
          <p:cNvPr id="2" name="Footer Placeholder 1">
            <a:extLst>
              <a:ext uri="{FF2B5EF4-FFF2-40B4-BE49-F238E27FC236}">
                <a16:creationId xmlns:a16="http://schemas.microsoft.com/office/drawing/2014/main" id="{5C8F378E-9355-40B8-8398-487E6FE9A3DC}"/>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58374" name="Slide Number Placeholder 1">
            <a:extLst>
              <a:ext uri="{FF2B5EF4-FFF2-40B4-BE49-F238E27FC236}">
                <a16:creationId xmlns:a16="http://schemas.microsoft.com/office/drawing/2014/main" id="{BDE72CA1-1D95-4C3E-A15B-57296EEDE6C0}"/>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8AAC72C4-766B-4805-A0F6-98B3212F8E6B}" type="slidenum">
              <a:rPr lang="en-US" altLang="en-US" b="0">
                <a:latin typeface="Arial" panose="020B0604020202020204" pitchFamily="34" charset="0"/>
              </a:rPr>
              <a:pPr>
                <a:spcAft>
                  <a:spcPts val="600"/>
                </a:spcAft>
              </a:pPr>
              <a:t>40</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dirty="0">
                <a:solidFill>
                  <a:srgbClr val="00B050"/>
                </a:solidFill>
              </a:rPr>
              <a:t>If identified as CSI, ATSI or TSI, list here</a:t>
            </a:r>
          </a:p>
        </p:txBody>
      </p:sp>
      <p:sp>
        <p:nvSpPr>
          <p:cNvPr id="3" name="Content Placeholder 2"/>
          <p:cNvSpPr>
            <a:spLocks noGrp="1"/>
          </p:cNvSpPr>
          <p:nvPr>
            <p:ph idx="1"/>
          </p:nvPr>
        </p:nvSpPr>
        <p:spPr>
          <a:xfrm>
            <a:off x="1176865" y="2490135"/>
            <a:ext cx="6798736" cy="1853265"/>
          </a:xfrm>
        </p:spPr>
        <p:txBody>
          <a:bodyPr>
            <a:normAutofit/>
          </a:bodyPr>
          <a:lstStyle/>
          <a:p>
            <a:r>
              <a:rPr lang="en-US" dirty="0"/>
              <a:t>The California School Dashboard identifies the school’s progress, as well as how the Los Angeles Unified School District is doing overall.</a:t>
            </a:r>
          </a:p>
        </p:txBody>
      </p:sp>
      <p:sp>
        <p:nvSpPr>
          <p:cNvPr id="4" name="Footer Placeholder 3"/>
          <p:cNvSpPr>
            <a:spLocks noGrp="1"/>
          </p:cNvSpPr>
          <p:nvPr>
            <p:ph type="ftr" sz="quarter" idx="11"/>
          </p:nvPr>
        </p:nvSpPr>
        <p:spPr>
          <a:xfrm>
            <a:off x="1143000" y="5943600"/>
            <a:ext cx="5104667" cy="279400"/>
          </a:xfrm>
        </p:spPr>
        <p:txBody>
          <a:bodyPr/>
          <a:lstStyle/>
          <a:p>
            <a:r>
              <a:rPr lang="en-US" dirty="0"/>
              <a:t>Office of the Chief of Special Education, Equity and Access</a:t>
            </a:r>
          </a:p>
        </p:txBody>
      </p:sp>
      <p:sp>
        <p:nvSpPr>
          <p:cNvPr id="5" name="Slide Number Placeholder 4"/>
          <p:cNvSpPr>
            <a:spLocks noGrp="1"/>
          </p:cNvSpPr>
          <p:nvPr>
            <p:ph type="sldNum" sz="quarter" idx="12"/>
          </p:nvPr>
        </p:nvSpPr>
        <p:spPr/>
        <p:txBody>
          <a:bodyPr/>
          <a:lstStyle/>
          <a:p>
            <a:fld id="{25BA54BD-C84D-46CE-8B72-31BFB26ABA43}" type="slidenum">
              <a:rPr lang="en-US" smtClean="0"/>
              <a:t>41</a:t>
            </a:fld>
            <a:endParaRPr lang="en-US" dirty="0"/>
          </a:p>
        </p:txBody>
      </p:sp>
      <p:pic>
        <p:nvPicPr>
          <p:cNvPr id="10" name="Picture 9"/>
          <p:cNvPicPr>
            <a:picLocks noChangeAspect="1"/>
          </p:cNvPicPr>
          <p:nvPr/>
        </p:nvPicPr>
        <p:blipFill>
          <a:blip r:embed="rId2"/>
          <a:stretch>
            <a:fillRect/>
          </a:stretch>
        </p:blipFill>
        <p:spPr>
          <a:xfrm>
            <a:off x="3439078" y="4038579"/>
            <a:ext cx="2265843" cy="840817"/>
          </a:xfrm>
          <a:prstGeom prst="rect">
            <a:avLst/>
          </a:prstGeom>
        </p:spPr>
      </p:pic>
      <p:sp>
        <p:nvSpPr>
          <p:cNvPr id="8" name="Rectangle 7">
            <a:extLst>
              <a:ext uri="{FF2B5EF4-FFF2-40B4-BE49-F238E27FC236}">
                <a16:creationId xmlns:a16="http://schemas.microsoft.com/office/drawing/2014/main" id="{B0F31825-C4DB-4212-B981-5888BC9627CF}"/>
              </a:ext>
            </a:extLst>
          </p:cNvPr>
          <p:cNvSpPr/>
          <p:nvPr/>
        </p:nvSpPr>
        <p:spPr>
          <a:xfrm>
            <a:off x="1371600" y="5083027"/>
            <a:ext cx="6400800" cy="646331"/>
          </a:xfrm>
          <a:prstGeom prst="rect">
            <a:avLst/>
          </a:prstGeom>
        </p:spPr>
        <p:txBody>
          <a:bodyPr wrap="square">
            <a:spAutoFit/>
          </a:bodyPr>
          <a:lstStyle/>
          <a:p>
            <a:pPr algn="ctr"/>
            <a:r>
              <a:rPr lang="en-US" b="1" dirty="0"/>
              <a:t>“Around the Dashboard in 90 Seconds”</a:t>
            </a:r>
          </a:p>
          <a:p>
            <a:pPr algn="ctr"/>
            <a:r>
              <a:rPr lang="en-US" dirty="0">
                <a:solidFill>
                  <a:srgbClr val="0070C0"/>
                </a:solidFill>
                <a:hlinkClick r:id="rId3">
                  <a:extLst>
                    <a:ext uri="{A12FA001-AC4F-418D-AE19-62706E023703}">
                      <ahyp:hlinkClr xmlns:ahyp="http://schemas.microsoft.com/office/drawing/2018/hyperlinkcolor" val="tx"/>
                    </a:ext>
                  </a:extLst>
                </a:hlinkClick>
              </a:rPr>
              <a:t>https://youtu.be/0fuT2MoLpgQ</a:t>
            </a:r>
            <a:r>
              <a:rPr lang="en-US" dirty="0">
                <a:solidFill>
                  <a:srgbClr val="0070C0"/>
                </a:solidFill>
              </a:rPr>
              <a:t> </a:t>
            </a:r>
          </a:p>
        </p:txBody>
      </p:sp>
    </p:spTree>
    <p:extLst>
      <p:ext uri="{BB962C8B-B14F-4D97-AF65-F5344CB8AC3E}">
        <p14:creationId xmlns:p14="http://schemas.microsoft.com/office/powerpoint/2010/main" val="30200454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60422" name="Rectangle 191">
            <a:extLst>
              <a:ext uri="{FF2B5EF4-FFF2-40B4-BE49-F238E27FC236}">
                <a16:creationId xmlns:a16="http://schemas.microsoft.com/office/drawing/2014/main" id="{22AC0F86-9A78-4E84-A4B4-ADB8B2629A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0423" name="Group 192">
            <a:extLst>
              <a:ext uri="{FF2B5EF4-FFF2-40B4-BE49-F238E27FC236}">
                <a16:creationId xmlns:a16="http://schemas.microsoft.com/office/drawing/2014/main" id="{4AF78B9E-8BE2-4706-9377-A05FA25ABAB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60424" name="Picture 193">
              <a:extLst>
                <a:ext uri="{FF2B5EF4-FFF2-40B4-BE49-F238E27FC236}">
                  <a16:creationId xmlns:a16="http://schemas.microsoft.com/office/drawing/2014/main" id="{32CDFDE2-4DB3-4623-BA21-187D1B710FB9}"/>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60425" name="Rectangle 194">
              <a:extLst>
                <a:ext uri="{FF2B5EF4-FFF2-40B4-BE49-F238E27FC236}">
                  <a16:creationId xmlns:a16="http://schemas.microsoft.com/office/drawing/2014/main" id="{ED74B2AA-1443-4E9B-8462-F7F5B85259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60426" name="Picture 195">
              <a:extLst>
                <a:ext uri="{FF2B5EF4-FFF2-40B4-BE49-F238E27FC236}">
                  <a16:creationId xmlns:a16="http://schemas.microsoft.com/office/drawing/2014/main" id="{9BB652B6-7300-49EC-9422-EF5342492AF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97" name="Picture 196">
              <a:extLst>
                <a:ext uri="{FF2B5EF4-FFF2-40B4-BE49-F238E27FC236}">
                  <a16:creationId xmlns:a16="http://schemas.microsoft.com/office/drawing/2014/main" id="{D0909587-01DE-424D-A15F-DAA28CF2CD3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3" name="Title 2">
            <a:extLst>
              <a:ext uri="{FF2B5EF4-FFF2-40B4-BE49-F238E27FC236}">
                <a16:creationId xmlns:a16="http://schemas.microsoft.com/office/drawing/2014/main" id="{D33F31FE-C8A6-4767-8BCE-D21F2294CCC9}"/>
              </a:ext>
            </a:extLst>
          </p:cNvPr>
          <p:cNvSpPr>
            <a:spLocks noGrp="1"/>
          </p:cNvSpPr>
          <p:nvPr>
            <p:ph type="title"/>
          </p:nvPr>
        </p:nvSpPr>
        <p:spPr>
          <a:xfrm>
            <a:off x="5651868" y="982132"/>
            <a:ext cx="2520579" cy="1303867"/>
          </a:xfrm>
        </p:spPr>
        <p:txBody>
          <a:bodyPr vert="horz" lIns="91440" tIns="45720" rIns="91440" bIns="45720" rtlCol="0">
            <a:normAutofit/>
          </a:bodyPr>
          <a:lstStyle/>
          <a:p>
            <a:pPr>
              <a:lnSpc>
                <a:spcPct val="90000"/>
              </a:lnSpc>
            </a:pPr>
            <a:r>
              <a:rPr lang="en-US" altLang="en-US" sz="2500" b="1"/>
              <a:t>YOU ARE OUR PARTNERS</a:t>
            </a:r>
            <a:br>
              <a:rPr lang="en-US" altLang="en-US" sz="2500"/>
            </a:br>
            <a:endParaRPr lang="en-US" sz="2500"/>
          </a:p>
        </p:txBody>
      </p:sp>
      <p:sp>
        <p:nvSpPr>
          <p:cNvPr id="60427" name="Rectangle 197">
            <a:extLst>
              <a:ext uri="{FF2B5EF4-FFF2-40B4-BE49-F238E27FC236}">
                <a16:creationId xmlns:a16="http://schemas.microsoft.com/office/drawing/2014/main" id="{69A54E25-1C05-48E5-A5CC-3778C1D363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9482" y="1092200"/>
            <a:ext cx="4457015"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A group of people around each other&#10;&#10;Description automatically generated">
            <a:extLst>
              <a:ext uri="{FF2B5EF4-FFF2-40B4-BE49-F238E27FC236}">
                <a16:creationId xmlns:a16="http://schemas.microsoft.com/office/drawing/2014/main" id="{483C199E-11BD-455C-93A2-BBE3ECF45D9A}"/>
              </a:ext>
            </a:extLst>
          </p:cNvPr>
          <p:cNvPicPr>
            <a:picLocks noChangeAspect="1"/>
          </p:cNvPicPr>
          <p:nvPr/>
        </p:nvPicPr>
        <p:blipFill rotWithShape="1">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1551" r="19962" b="-2"/>
          <a:stretch/>
        </p:blipFill>
        <p:spPr>
          <a:xfrm>
            <a:off x="1059512" y="1410208"/>
            <a:ext cx="3959083" cy="3858780"/>
          </a:xfrm>
          <a:prstGeom prst="rect">
            <a:avLst/>
          </a:prstGeom>
        </p:spPr>
      </p:pic>
      <p:cxnSp>
        <p:nvCxnSpPr>
          <p:cNvPr id="199" name="Straight Connector 198">
            <a:extLst>
              <a:ext uri="{FF2B5EF4-FFF2-40B4-BE49-F238E27FC236}">
                <a16:creationId xmlns:a16="http://schemas.microsoft.com/office/drawing/2014/main" id="{0E5D0023-B23E-4823-8D72-B07FFF8CAE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640066" y="2400639"/>
            <a:ext cx="2532381" cy="0"/>
          </a:xfrm>
          <a:prstGeom prst="line">
            <a:avLst/>
          </a:prstGeom>
        </p:spPr>
        <p:style>
          <a:lnRef idx="2">
            <a:schemeClr val="accent1"/>
          </a:lnRef>
          <a:fillRef idx="0">
            <a:schemeClr val="accent1"/>
          </a:fillRef>
          <a:effectRef idx="1">
            <a:schemeClr val="accent1"/>
          </a:effectRef>
          <a:fontRef idx="minor">
            <a:schemeClr val="tx1"/>
          </a:fontRef>
        </p:style>
      </p:cxnSp>
      <p:sp>
        <p:nvSpPr>
          <p:cNvPr id="4" name="Content Placeholder 3">
            <a:extLst>
              <a:ext uri="{FF2B5EF4-FFF2-40B4-BE49-F238E27FC236}">
                <a16:creationId xmlns:a16="http://schemas.microsoft.com/office/drawing/2014/main" id="{4E4DF5E2-DF94-4F65-AE76-2AB3CB28BFED}"/>
              </a:ext>
            </a:extLst>
          </p:cNvPr>
          <p:cNvSpPr>
            <a:spLocks noGrp="1"/>
          </p:cNvSpPr>
          <p:nvPr>
            <p:ph idx="1"/>
          </p:nvPr>
        </p:nvSpPr>
        <p:spPr>
          <a:xfrm>
            <a:off x="5651868" y="2556932"/>
            <a:ext cx="2520578" cy="3318936"/>
          </a:xfrm>
        </p:spPr>
        <p:txBody>
          <a:bodyPr vert="horz" lIns="91440" tIns="45720" rIns="91440" bIns="45720" rtlCol="0">
            <a:normAutofit/>
          </a:bodyPr>
          <a:lstStyle/>
          <a:p>
            <a:pPr marL="0" indent="0">
              <a:lnSpc>
                <a:spcPct val="90000"/>
              </a:lnSpc>
              <a:buNone/>
            </a:pPr>
            <a:r>
              <a:rPr lang="en-US" altLang="en-US" sz="2000"/>
              <a:t>At LAUSD, schools and families are working together to ensure all students are college-prepared and career-ready. Together we can equip our students with the foundation of skills needed for the 21st century.</a:t>
            </a:r>
          </a:p>
        </p:txBody>
      </p:sp>
      <p:sp>
        <p:nvSpPr>
          <p:cNvPr id="2" name="Footer Placeholder 1">
            <a:extLst>
              <a:ext uri="{FF2B5EF4-FFF2-40B4-BE49-F238E27FC236}">
                <a16:creationId xmlns:a16="http://schemas.microsoft.com/office/drawing/2014/main" id="{0A42D6B0-CD4F-4E2C-850E-E767D8DCE2E7}"/>
              </a:ext>
            </a:extLst>
          </p:cNvPr>
          <p:cNvSpPr>
            <a:spLocks noGrp="1"/>
          </p:cNvSpPr>
          <p:nvPr>
            <p:ph type="ftr" sz="quarter" idx="11"/>
          </p:nvPr>
        </p:nvSpPr>
        <p:spPr>
          <a:xfrm>
            <a:off x="971550" y="5969000"/>
            <a:ext cx="5479425" cy="279400"/>
          </a:xfrm>
        </p:spPr>
        <p:txBody>
          <a:bodyPr vert="horz" lIns="91440" tIns="45720" rIns="91440" bIns="45720" rtlCol="0">
            <a:normAutofit/>
          </a:bodyPr>
          <a:lstStyle/>
          <a:p>
            <a:pPr defTabSz="914400">
              <a:spcAft>
                <a:spcPts val="600"/>
              </a:spcAft>
            </a:pPr>
            <a:r>
              <a:rPr lang="en-US" b="0" i="0" kern="1200">
                <a:effectLst/>
                <a:latin typeface="+mn-lt"/>
                <a:ea typeface="+mn-ea"/>
                <a:cs typeface="+mn-cs"/>
              </a:rPr>
              <a:t>Office of the Chief of Special Education, Equity and Access</a:t>
            </a:r>
          </a:p>
        </p:txBody>
      </p:sp>
      <p:sp>
        <p:nvSpPr>
          <p:cNvPr id="60420" name="Slide Number Placeholder 1">
            <a:extLst>
              <a:ext uri="{FF2B5EF4-FFF2-40B4-BE49-F238E27FC236}">
                <a16:creationId xmlns:a16="http://schemas.microsoft.com/office/drawing/2014/main" id="{93158571-E571-4125-B3C6-AC19A788EB7B}"/>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defTabSz="914400">
              <a:spcAft>
                <a:spcPts val="600"/>
              </a:spcAft>
            </a:pPr>
            <a:fld id="{E247133D-CDFC-4D4C-B474-41AEE9604B3E}" type="slidenum">
              <a:rPr lang="en-US" altLang="en-US" b="0">
                <a:latin typeface="+mn-lt"/>
              </a:rPr>
              <a:pPr defTabSz="914400">
                <a:spcAft>
                  <a:spcPts val="600"/>
                </a:spcAft>
              </a:pPr>
              <a:t>42</a:t>
            </a:fld>
            <a:endParaRPr lang="en-US" altLang="en-US" b="0">
              <a:latin typeface="+mn-lt"/>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2EA69821-C239-4E8E-BE13-2F9DB3847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blipFill>
            <a:blip r:embed="rId4"/>
            <a:stretch/>
          </a:blipFill>
          <a:ln w="15875" cap="flat" cmpd="sng" algn="ctr">
            <a:solidFill>
              <a:srgbClr val="B15E28">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Garamond" panose="02020404030301010803"/>
              <a:ea typeface="+mn-ea"/>
              <a:cs typeface="+mn-cs"/>
            </a:endParaRPr>
          </a:p>
        </p:txBody>
      </p:sp>
      <p:grpSp>
        <p:nvGrpSpPr>
          <p:cNvPr id="77" name="Group 76">
            <a:extLst>
              <a:ext uri="{FF2B5EF4-FFF2-40B4-BE49-F238E27FC236}">
                <a16:creationId xmlns:a16="http://schemas.microsoft.com/office/drawing/2014/main" id="{EB1E5758-C4C6-4881-AAD9-E5EE115DE26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9141618" cy="6856215"/>
            <a:chOff x="0" y="0"/>
            <a:chExt cx="12188825" cy="6856215"/>
          </a:xfrm>
        </p:grpSpPr>
        <p:pic>
          <p:nvPicPr>
            <p:cNvPr id="78" name="Picture 77">
              <a:extLst>
                <a:ext uri="{FF2B5EF4-FFF2-40B4-BE49-F238E27FC236}">
                  <a16:creationId xmlns:a16="http://schemas.microsoft.com/office/drawing/2014/main" id="{7485D9AA-FF41-41E7-AEAC-314165E1598F}"/>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5">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9" name="Rectangle 78">
              <a:extLst>
                <a:ext uri="{FF2B5EF4-FFF2-40B4-BE49-F238E27FC236}">
                  <a16:creationId xmlns:a16="http://schemas.microsoft.com/office/drawing/2014/main" id="{A7AAE047-5456-48AD-A251-9B629B4BC33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cmpd="sng" algn="ctr">
              <a:solidFill>
                <a:schemeClr val="accent1"/>
              </a:solidFill>
              <a:prstDash val="solid"/>
              <a:miter lim="800000"/>
            </a:ln>
            <a:effectLst>
              <a:innerShdw blurRad="25400" dist="12700" dir="13500000">
                <a:srgbClr val="000000">
                  <a:alpha val="45000"/>
                </a:srgbClr>
              </a:innerShdw>
            </a:effectLst>
          </p:spPr>
        </p:sp>
        <p:pic>
          <p:nvPicPr>
            <p:cNvPr id="80" name="Picture 79">
              <a:extLst>
                <a:ext uri="{FF2B5EF4-FFF2-40B4-BE49-F238E27FC236}">
                  <a16:creationId xmlns:a16="http://schemas.microsoft.com/office/drawing/2014/main" id="{AF2FAF40-8EB6-4923-A7E6-706BE2B81F71}"/>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81" name="Picture 80">
              <a:extLst>
                <a:ext uri="{FF2B5EF4-FFF2-40B4-BE49-F238E27FC236}">
                  <a16:creationId xmlns:a16="http://schemas.microsoft.com/office/drawing/2014/main" id="{4181DBE3-7C4F-41FD-A431-64ACD4661B6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61443" name="Rectangle 2">
            <a:extLst>
              <a:ext uri="{FF2B5EF4-FFF2-40B4-BE49-F238E27FC236}">
                <a16:creationId xmlns:a16="http://schemas.microsoft.com/office/drawing/2014/main" id="{5944D10A-6849-4216-A045-3F20738CB9E9}"/>
              </a:ext>
            </a:extLst>
          </p:cNvPr>
          <p:cNvSpPr>
            <a:spLocks noGrp="1" noRot="1" noChangeArrowheads="1"/>
          </p:cNvSpPr>
          <p:nvPr>
            <p:ph type="title"/>
          </p:nvPr>
        </p:nvSpPr>
        <p:spPr>
          <a:xfrm>
            <a:off x="971551" y="982132"/>
            <a:ext cx="7200897" cy="130386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dirty="0">
                <a:effectLst/>
                <a:latin typeface="Times New Roman" panose="02020603050405020304" pitchFamily="18" charset="0"/>
                <a:cs typeface="Times New Roman" panose="02020603050405020304" pitchFamily="18" charset="0"/>
              </a:rPr>
              <a:t>Resources</a:t>
            </a:r>
          </a:p>
        </p:txBody>
      </p:sp>
      <p:cxnSp>
        <p:nvCxnSpPr>
          <p:cNvPr id="83" name="Straight Connector 82">
            <a:extLst>
              <a:ext uri="{FF2B5EF4-FFF2-40B4-BE49-F238E27FC236}">
                <a16:creationId xmlns:a16="http://schemas.microsoft.com/office/drawing/2014/main" id="{684DB465-2C98-4EF6-AB2C-BA288ACCB5B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12281" y="2400639"/>
            <a:ext cx="6955394" cy="0"/>
          </a:xfrm>
          <a:prstGeom prst="line">
            <a:avLst/>
          </a:prstGeom>
        </p:spPr>
        <p:style>
          <a:lnRef idx="2">
            <a:schemeClr val="accent1"/>
          </a:lnRef>
          <a:fillRef idx="0">
            <a:schemeClr val="accent1"/>
          </a:fillRef>
          <a:effectRef idx="1">
            <a:schemeClr val="accent1"/>
          </a:effectRef>
          <a:fontRef idx="minor">
            <a:schemeClr val="tx1"/>
          </a:fontRef>
        </p:style>
      </p:cxnSp>
      <p:sp>
        <p:nvSpPr>
          <p:cNvPr id="61444" name="Rectangle 3">
            <a:extLst>
              <a:ext uri="{FF2B5EF4-FFF2-40B4-BE49-F238E27FC236}">
                <a16:creationId xmlns:a16="http://schemas.microsoft.com/office/drawing/2014/main" id="{DCB6E6A2-6876-435A-AE06-D1611CF38128}"/>
              </a:ext>
            </a:extLst>
          </p:cNvPr>
          <p:cNvSpPr>
            <a:spLocks noGrp="1" noChangeArrowheads="1"/>
          </p:cNvSpPr>
          <p:nvPr>
            <p:ph idx="1"/>
          </p:nvPr>
        </p:nvSpPr>
        <p:spPr>
          <a:xfrm>
            <a:off x="971550" y="2556932"/>
            <a:ext cx="7200897" cy="3318936"/>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buClr>
                <a:schemeClr val="accent2"/>
              </a:buClr>
              <a:buFont typeface="Wingdings" panose="05000000000000000000" pitchFamily="2" charset="2"/>
              <a:buNone/>
            </a:pPr>
            <a:endParaRPr lang="en-US" altLang="en-US">
              <a:latin typeface="Times New Roman" panose="02020603050405020304" pitchFamily="18" charset="0"/>
              <a:cs typeface="Times New Roman" panose="02020603050405020304" pitchFamily="18" charset="0"/>
            </a:endParaRPr>
          </a:p>
          <a:p>
            <a:pPr eaLnBrk="1" hangingPunct="1">
              <a:buClr>
                <a:schemeClr val="accent2"/>
              </a:buClr>
              <a:buFont typeface="Wingdings" panose="05000000000000000000" pitchFamily="2" charset="2"/>
              <a:buNone/>
            </a:pPr>
            <a:endParaRPr lang="en-US" altLang="en-US">
              <a:latin typeface="Times New Roman" panose="02020603050405020304" pitchFamily="18" charset="0"/>
              <a:cs typeface="Times New Roman" panose="02020603050405020304" pitchFamily="18" charset="0"/>
            </a:endParaRPr>
          </a:p>
          <a:p>
            <a:pPr eaLnBrk="1" hangingPunct="1">
              <a:buClr>
                <a:schemeClr val="accent2"/>
              </a:buClr>
              <a:buFont typeface="Wingdings" panose="05000000000000000000" pitchFamily="2" charset="2"/>
              <a:buNone/>
            </a:pPr>
            <a:r>
              <a:rPr lang="en-US" altLang="en-US">
                <a:latin typeface="Times New Roman" panose="02020603050405020304" pitchFamily="18" charset="0"/>
                <a:cs typeface="Times New Roman" panose="02020603050405020304" pitchFamily="18" charset="0"/>
              </a:rPr>
              <a:t>	For additional questions regarding the school’s Title I Program, please contact the Principal or designee.</a:t>
            </a:r>
          </a:p>
        </p:txBody>
      </p:sp>
      <p:sp>
        <p:nvSpPr>
          <p:cNvPr id="2" name="Footer Placeholder 1">
            <a:extLst>
              <a:ext uri="{FF2B5EF4-FFF2-40B4-BE49-F238E27FC236}">
                <a16:creationId xmlns:a16="http://schemas.microsoft.com/office/drawing/2014/main" id="{BCB0D669-13FA-42B7-9817-D25872586E91}"/>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61446" name="Slide Number Placeholder 1">
            <a:extLst>
              <a:ext uri="{FF2B5EF4-FFF2-40B4-BE49-F238E27FC236}">
                <a16:creationId xmlns:a16="http://schemas.microsoft.com/office/drawing/2014/main" id="{92E4CD23-7A18-451D-BEB8-98E98187A532}"/>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A159149F-6402-4D25-9AD5-542846B21338}" type="slidenum">
              <a:rPr lang="en-US" altLang="en-US" b="0">
                <a:latin typeface="Arial" panose="020B0604020202020204" pitchFamily="34" charset="0"/>
              </a:rPr>
              <a:pPr>
                <a:spcAft>
                  <a:spcPts val="600"/>
                </a:spcAft>
              </a:pPr>
              <a:t>43</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71CACFB-7397-4A32-9903-731598DE71BF}"/>
              </a:ext>
            </a:extLst>
          </p:cNvPr>
          <p:cNvSpPr>
            <a:spLocks noGrp="1"/>
          </p:cNvSpPr>
          <p:nvPr>
            <p:ph type="title"/>
          </p:nvPr>
        </p:nvSpPr>
        <p:spPr>
          <a:xfrm>
            <a:off x="603315" y="796374"/>
            <a:ext cx="7937369" cy="880027"/>
          </a:xfrm>
        </p:spPr>
        <p:txBody>
          <a:bodyPr>
            <a:normAutofit/>
          </a:bodyPr>
          <a:lstStyle/>
          <a:p>
            <a:pPr>
              <a:defRPr/>
            </a:pPr>
            <a:r>
              <a:rPr lang="en-US" altLang="en-US">
                <a:solidFill>
                  <a:srgbClr val="FFFFFF"/>
                </a:solidFill>
                <a:effectLst/>
                <a:latin typeface="Times New Roman" panose="02020603050405020304" pitchFamily="18" charset="0"/>
                <a:cs typeface="Times New Roman" panose="02020603050405020304" pitchFamily="18" charset="0"/>
              </a:rPr>
              <a:t>What is Title I?</a:t>
            </a:r>
            <a:endParaRPr lang="en-US">
              <a:solidFill>
                <a:srgbClr val="FFFFFF"/>
              </a:solidFill>
            </a:endParaRPr>
          </a:p>
        </p:txBody>
      </p:sp>
      <p:sp>
        <p:nvSpPr>
          <p:cNvPr id="77" name="Rectangle 7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79" name="Rectangle 7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C7289F59-6327-46B1-A621-E20876B08009}"/>
              </a:ext>
            </a:extLst>
          </p:cNvPr>
          <p:cNvSpPr>
            <a:spLocks noGrp="1"/>
          </p:cNvSpPr>
          <p:nvPr>
            <p:ph idx="1"/>
          </p:nvPr>
        </p:nvSpPr>
        <p:spPr>
          <a:xfrm>
            <a:off x="971550" y="2612256"/>
            <a:ext cx="7200897" cy="3263612"/>
          </a:xfrm>
        </p:spPr>
        <p:txBody>
          <a:bodyPr>
            <a:normAutofit/>
          </a:bodyPr>
          <a:lstStyle/>
          <a:p>
            <a:pPr eaLnBrk="1" hangingPunct="1">
              <a:buClr>
                <a:srgbClr val="6600FF"/>
              </a:buClr>
              <a:defRPr/>
            </a:pPr>
            <a:r>
              <a:rPr lang="en-US">
                <a:latin typeface="Times New Roman" pitchFamily="18" charset="0"/>
                <a:cs typeface="Times New Roman" pitchFamily="18" charset="0"/>
              </a:rPr>
              <a:t>Supplemental federal funds to help meet the educational needs of low-achieving students in high-poverty schools</a:t>
            </a:r>
          </a:p>
          <a:p>
            <a:pPr marL="0" indent="0">
              <a:buClr>
                <a:srgbClr val="6600FF"/>
              </a:buClr>
              <a:buNone/>
              <a:defRPr/>
            </a:pPr>
            <a:endParaRPr lang="en-US">
              <a:latin typeface="Times New Roman" pitchFamily="18" charset="0"/>
              <a:cs typeface="Times New Roman" pitchFamily="18" charset="0"/>
            </a:endParaRPr>
          </a:p>
          <a:p>
            <a:pPr eaLnBrk="1" hangingPunct="1">
              <a:buClr>
                <a:srgbClr val="6600FF"/>
              </a:buClr>
              <a:defRPr/>
            </a:pPr>
            <a:r>
              <a:rPr lang="en-US">
                <a:latin typeface="Times New Roman" pitchFamily="18" charset="0"/>
                <a:cs typeface="Times New Roman" pitchFamily="18" charset="0"/>
              </a:rPr>
              <a:t>LAUSD schools must have a poverty ranking of at least 45% to be Title I</a:t>
            </a:r>
          </a:p>
        </p:txBody>
      </p:sp>
      <p:sp>
        <p:nvSpPr>
          <p:cNvPr id="4" name="Footer Placeholder 3">
            <a:extLst>
              <a:ext uri="{FF2B5EF4-FFF2-40B4-BE49-F238E27FC236}">
                <a16:creationId xmlns:a16="http://schemas.microsoft.com/office/drawing/2014/main" id="{601ECDBE-EF02-447C-8EF8-015539CCE341}"/>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0244" name="Slide Number Placeholder 1">
            <a:extLst>
              <a:ext uri="{FF2B5EF4-FFF2-40B4-BE49-F238E27FC236}">
                <a16:creationId xmlns:a16="http://schemas.microsoft.com/office/drawing/2014/main" id="{EE318CC1-5062-4997-8586-DA7FAFFCCF84}"/>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lnSpc>
                <a:spcPct val="90000"/>
              </a:lnSpc>
              <a:spcBef>
                <a:spcPct val="0"/>
              </a:spcBef>
              <a:spcAft>
                <a:spcPts val="600"/>
              </a:spcAft>
              <a:buClrTx/>
              <a:buSzTx/>
              <a:buFontTx/>
              <a:buNone/>
            </a:pPr>
            <a:fld id="{1067E548-A7F0-47CF-9742-C97DCD2AA98B}" type="slidenum">
              <a:rPr lang="en-US" altLang="en-US" sz="1300">
                <a:latin typeface="Arial" panose="020B0604020202020204" pitchFamily="34" charset="0"/>
              </a:rPr>
              <a:pPr>
                <a:lnSpc>
                  <a:spcPct val="90000"/>
                </a:lnSpc>
                <a:spcBef>
                  <a:spcPct val="0"/>
                </a:spcBef>
                <a:spcAft>
                  <a:spcPts val="600"/>
                </a:spcAft>
                <a:buClrTx/>
                <a:buSzTx/>
                <a:buFontTx/>
                <a:buNone/>
              </a:pPr>
              <a:t>5</a:t>
            </a:fld>
            <a:endParaRPr lang="en-US" altLang="en-US" sz="130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4" name="Rectangle 73">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0591DFE-D340-49B6-AA13-5BB4A9E7184E}"/>
              </a:ext>
            </a:extLst>
          </p:cNvPr>
          <p:cNvSpPr>
            <a:spLocks noGrp="1"/>
          </p:cNvSpPr>
          <p:nvPr>
            <p:ph type="title"/>
          </p:nvPr>
        </p:nvSpPr>
        <p:spPr>
          <a:xfrm>
            <a:off x="603315" y="796374"/>
            <a:ext cx="7937369" cy="880027"/>
          </a:xfrm>
        </p:spPr>
        <p:txBody>
          <a:bodyPr>
            <a:normAutofit/>
          </a:bodyPr>
          <a:lstStyle/>
          <a:p>
            <a:pPr>
              <a:defRPr/>
            </a:pPr>
            <a:r>
              <a:rPr lang="en-US" altLang="en-US">
                <a:solidFill>
                  <a:srgbClr val="FFFFFF"/>
                </a:solidFill>
                <a:effectLst/>
                <a:latin typeface="Times New Roman" panose="02020603050405020304" pitchFamily="18" charset="0"/>
                <a:cs typeface="Times New Roman" panose="02020603050405020304" pitchFamily="18" charset="0"/>
              </a:rPr>
              <a:t>What Do Title I Schools Do?</a:t>
            </a:r>
            <a:endParaRPr lang="en-US">
              <a:solidFill>
                <a:srgbClr val="FFFFFF"/>
              </a:solidFill>
            </a:endParaRPr>
          </a:p>
        </p:txBody>
      </p:sp>
      <p:sp>
        <p:nvSpPr>
          <p:cNvPr id="78" name="Rectangle 77">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0" name="Rectangle 79">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EC56544-D175-4ED5-99D6-8D60C7D601DC}"/>
              </a:ext>
            </a:extLst>
          </p:cNvPr>
          <p:cNvSpPr>
            <a:spLocks noGrp="1"/>
          </p:cNvSpPr>
          <p:nvPr>
            <p:ph idx="1"/>
          </p:nvPr>
        </p:nvSpPr>
        <p:spPr>
          <a:xfrm>
            <a:off x="971550" y="2612256"/>
            <a:ext cx="7200897" cy="3263612"/>
          </a:xfrm>
        </p:spPr>
        <p:txBody>
          <a:bodyPr>
            <a:normAutofit/>
          </a:bodyPr>
          <a:lstStyle/>
          <a:p>
            <a:pPr>
              <a:defRPr/>
            </a:pPr>
            <a:r>
              <a:rPr lang="en-US" dirty="0">
                <a:effectLst/>
                <a:latin typeface="Times New Roman" pitchFamily="18" charset="0"/>
                <a:cs typeface="Times New Roman" pitchFamily="18" charset="0"/>
              </a:rPr>
              <a:t>Title I schools deliver supplemental services as a Targeted Assistance School (TAS) or through a comprehensive school-wide plan under the Schoolwide Program (SWP) model. </a:t>
            </a:r>
          </a:p>
          <a:p>
            <a:pPr>
              <a:defRPr/>
            </a:pPr>
            <a:endParaRPr lang="en-US" dirty="0"/>
          </a:p>
        </p:txBody>
      </p:sp>
      <p:sp>
        <p:nvSpPr>
          <p:cNvPr id="4" name="Footer Placeholder 3">
            <a:extLst>
              <a:ext uri="{FF2B5EF4-FFF2-40B4-BE49-F238E27FC236}">
                <a16:creationId xmlns:a16="http://schemas.microsoft.com/office/drawing/2014/main" id="{F6025008-4E91-48B0-A86F-F5D7BB26E062}"/>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2293" name="Slide Number Placeholder 4">
            <a:extLst>
              <a:ext uri="{FF2B5EF4-FFF2-40B4-BE49-F238E27FC236}">
                <a16:creationId xmlns:a16="http://schemas.microsoft.com/office/drawing/2014/main" id="{0DAA4BD7-2D41-4E55-908E-6870B8D8A157}"/>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A093A210-EC76-4F85-9CC6-BCD03C3DF20D}" type="slidenum">
              <a:rPr lang="en-US" altLang="en-US" b="0">
                <a:latin typeface="Arial" panose="020B0604020202020204" pitchFamily="34" charset="0"/>
              </a:rPr>
              <a:pPr>
                <a:spcAft>
                  <a:spcPts val="600"/>
                </a:spcAft>
              </a:pPr>
              <a:t>6</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75" name="Group 74">
            <a:extLst>
              <a:ext uri="{FF2B5EF4-FFF2-40B4-BE49-F238E27FC236}">
                <a16:creationId xmlns:a16="http://schemas.microsoft.com/office/drawing/2014/main" id="{614F7DB2-2747-44B1-8CCD-EA4CF6EABA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802" y="0"/>
            <a:ext cx="9172471" cy="6856214"/>
            <a:chOff x="-15736" y="0"/>
            <a:chExt cx="12229962" cy="6856214"/>
          </a:xfrm>
        </p:grpSpPr>
        <p:pic>
          <p:nvPicPr>
            <p:cNvPr id="76" name="Picture 75">
              <a:extLst>
                <a:ext uri="{FF2B5EF4-FFF2-40B4-BE49-F238E27FC236}">
                  <a16:creationId xmlns:a16="http://schemas.microsoft.com/office/drawing/2014/main" id="{6B274392-2BAA-4EFD-A7A4-941ABF7B2B14}"/>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77" name="Rectangle 76">
              <a:extLst>
                <a:ext uri="{FF2B5EF4-FFF2-40B4-BE49-F238E27FC236}">
                  <a16:creationId xmlns:a16="http://schemas.microsoft.com/office/drawing/2014/main" id="{54E9F97B-B428-4C46-8004-BC4A40DEF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78" name="Picture 77">
              <a:extLst>
                <a:ext uri="{FF2B5EF4-FFF2-40B4-BE49-F238E27FC236}">
                  <a16:creationId xmlns:a16="http://schemas.microsoft.com/office/drawing/2014/main" id="{F6C42F04-DEA1-45C3-9F84-8B1652F9C90D}"/>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79" name="Picture 78">
              <a:extLst>
                <a:ext uri="{FF2B5EF4-FFF2-40B4-BE49-F238E27FC236}">
                  <a16:creationId xmlns:a16="http://schemas.microsoft.com/office/drawing/2014/main" id="{DA860151-6D39-4EDD-99B8-908690A0DD37}"/>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cxnSp>
        <p:nvCxnSpPr>
          <p:cNvPr id="81" name="Straight Connector 80">
            <a:extLst>
              <a:ext uri="{FF2B5EF4-FFF2-40B4-BE49-F238E27FC236}">
                <a16:creationId xmlns:a16="http://schemas.microsoft.com/office/drawing/2014/main" id="{2C02D87C-1E23-4B24-AFE6-A85743C72FD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47126" y="2421466"/>
            <a:ext cx="7055474" cy="0"/>
          </a:xfrm>
          <a:prstGeom prst="line">
            <a:avLst/>
          </a:prstGeom>
          <a:ln w="15875"/>
        </p:spPr>
        <p:style>
          <a:lnRef idx="2">
            <a:schemeClr val="accent1"/>
          </a:lnRef>
          <a:fillRef idx="0">
            <a:schemeClr val="accent1"/>
          </a:fillRef>
          <a:effectRef idx="1">
            <a:schemeClr val="accent1"/>
          </a:effectRef>
          <a:fontRef idx="minor">
            <a:schemeClr val="tx1"/>
          </a:fontRef>
        </p:style>
      </p:cxnSp>
      <p:sp useBgFill="1">
        <p:nvSpPr>
          <p:cNvPr id="83" name="Rectangle 82">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5" name="Rectangle 2">
            <a:extLst>
              <a:ext uri="{FF2B5EF4-FFF2-40B4-BE49-F238E27FC236}">
                <a16:creationId xmlns:a16="http://schemas.microsoft.com/office/drawing/2014/main" id="{026B54D1-F0F7-44C3-B25F-4894CF050BF2}"/>
              </a:ext>
            </a:extLst>
          </p:cNvPr>
          <p:cNvSpPr>
            <a:spLocks noGrp="1" noRot="1" noChangeArrowheads="1"/>
          </p:cNvSpPr>
          <p:nvPr>
            <p:ph type="title" idx="4294967295"/>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p>
            <a:pPr>
              <a:lnSpc>
                <a:spcPct val="90000"/>
              </a:lnSpc>
            </a:pPr>
            <a:r>
              <a:rPr lang="en-US" altLang="en-US" sz="3100" dirty="0">
                <a:solidFill>
                  <a:srgbClr val="FFFFFF"/>
                </a:solidFill>
              </a:rPr>
              <a:t>School’s Poverty Ranking and Title I Allocation </a:t>
            </a:r>
          </a:p>
        </p:txBody>
      </p:sp>
      <p:sp>
        <p:nvSpPr>
          <p:cNvPr id="87" name="Rectangle 86">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9" name="Rectangle 88">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6" name="Rectangle 3">
            <a:extLst>
              <a:ext uri="{FF2B5EF4-FFF2-40B4-BE49-F238E27FC236}">
                <a16:creationId xmlns:a16="http://schemas.microsoft.com/office/drawing/2014/main" id="{6370124D-C254-45EF-8378-E7A87972AB04}"/>
              </a:ext>
            </a:extLst>
          </p:cNvPr>
          <p:cNvSpPr>
            <a:spLocks noGrp="1" noChangeArrowheads="1"/>
          </p:cNvSpPr>
          <p:nvPr>
            <p:ph type="body" idx="4294967295"/>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t">
            <a:normAutofit/>
          </a:bodyPr>
          <a:lstStyle/>
          <a:p>
            <a:endParaRPr lang="en-US" altLang="en-US" i="1" dirty="0"/>
          </a:p>
          <a:p>
            <a:pPr marL="0" indent="0">
              <a:buNone/>
            </a:pPr>
            <a:r>
              <a:rPr lang="en-US" altLang="en-US" sz="3600" i="1" dirty="0">
                <a:solidFill>
                  <a:srgbClr val="FF0000"/>
                </a:solidFill>
              </a:rPr>
              <a:t>Provide and share the school’s 2020-2021 poverty ranking </a:t>
            </a:r>
            <a:r>
              <a:rPr lang="en-US" altLang="en-US" sz="3600" i="1" dirty="0">
                <a:solidFill>
                  <a:srgbClr val="7030A0"/>
                </a:solidFill>
              </a:rPr>
              <a:t>out of XXX Title I schools </a:t>
            </a:r>
            <a:r>
              <a:rPr lang="en-US" altLang="en-US" sz="3600" i="1" dirty="0">
                <a:solidFill>
                  <a:srgbClr val="FF0000"/>
                </a:solidFill>
              </a:rPr>
              <a:t>and 2020-2021 Title I allocation on this slide</a:t>
            </a:r>
          </a:p>
        </p:txBody>
      </p:sp>
      <p:sp>
        <p:nvSpPr>
          <p:cNvPr id="2" name="Footer Placeholder 1">
            <a:extLst>
              <a:ext uri="{FF2B5EF4-FFF2-40B4-BE49-F238E27FC236}">
                <a16:creationId xmlns:a16="http://schemas.microsoft.com/office/drawing/2014/main" id="{4D1A5A3A-5DC8-490E-8470-BE9A1CEA5A0F}"/>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13318" name="Slide Number Placeholder 1">
            <a:extLst>
              <a:ext uri="{FF2B5EF4-FFF2-40B4-BE49-F238E27FC236}">
                <a16:creationId xmlns:a16="http://schemas.microsoft.com/office/drawing/2014/main" id="{DB996626-2D99-4BA2-B86E-A3854FD67198}"/>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FBC51F0C-D27A-4306-8C3B-9AD19C50B334}" type="slidenum">
              <a:rPr lang="en-US" altLang="en-US" b="0" i="0" kern="1200" dirty="0">
                <a:solidFill>
                  <a:schemeClr val="tx1"/>
                </a:solidFill>
                <a:effectLst/>
                <a:latin typeface="+mn-lt"/>
                <a:ea typeface="+mn-ea"/>
                <a:cs typeface="+mn-cs"/>
              </a:rPr>
              <a:pPr>
                <a:spcAft>
                  <a:spcPts val="600"/>
                </a:spcAft>
              </a:pPr>
              <a:t>7</a:t>
            </a:fld>
            <a:endParaRPr lang="en-US" altLang="en-US"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9" name="Rectangle 2">
            <a:extLst>
              <a:ext uri="{FF2B5EF4-FFF2-40B4-BE49-F238E27FC236}">
                <a16:creationId xmlns:a16="http://schemas.microsoft.com/office/drawing/2014/main" id="{D45CDDAB-9354-4E45-B11E-7E0E0F237636}"/>
              </a:ext>
            </a:extLst>
          </p:cNvPr>
          <p:cNvSpPr>
            <a:spLocks noGrp="1" noRot="1" noChangeArrowheads="1"/>
          </p:cNvSpPr>
          <p:nvPr>
            <p:ph type="title"/>
          </p:nvPr>
        </p:nvSpPr>
        <p:spPr>
          <a:xfrm>
            <a:off x="603315" y="796374"/>
            <a:ext cx="7937369" cy="880027"/>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eaLnBrk="1" hangingPunct="1"/>
            <a:r>
              <a:rPr lang="en-US" altLang="en-US">
                <a:solidFill>
                  <a:srgbClr val="FFFFFF"/>
                </a:solidFill>
                <a:effectLst/>
                <a:latin typeface="Times New Roman" panose="02020603050405020304" pitchFamily="18" charset="0"/>
                <a:cs typeface="Times New Roman" panose="02020603050405020304" pitchFamily="18" charset="0"/>
              </a:rPr>
              <a:t>Who Receives Title I Services?</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0" name="Rectangle 3">
            <a:extLst>
              <a:ext uri="{FF2B5EF4-FFF2-40B4-BE49-F238E27FC236}">
                <a16:creationId xmlns:a16="http://schemas.microsoft.com/office/drawing/2014/main" id="{54CB43A2-8BE8-4DD7-A8C9-CB90DDC48466}"/>
              </a:ext>
            </a:extLst>
          </p:cNvPr>
          <p:cNvSpPr>
            <a:spLocks noGrp="1" noChangeArrowheads="1"/>
          </p:cNvSpPr>
          <p:nvPr>
            <p:ph idx="1"/>
          </p:nvPr>
        </p:nvSpPr>
        <p:spPr>
          <a:xfrm>
            <a:off x="971550" y="2612256"/>
            <a:ext cx="7200897" cy="326361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r>
              <a:rPr lang="en-US" altLang="en-US" sz="3200" dirty="0">
                <a:latin typeface="Times New Roman" panose="02020603050405020304" pitchFamily="18" charset="0"/>
                <a:cs typeface="Times New Roman" panose="02020603050405020304" pitchFamily="18" charset="0"/>
              </a:rPr>
              <a:t>Although schools are eligible for Title I funding based on poverty, the selection process for providing Title I </a:t>
            </a:r>
            <a:r>
              <a:rPr lang="en-US" altLang="en-US" sz="3200" b="1" u="sng" dirty="0">
                <a:latin typeface="Times New Roman" panose="02020603050405020304" pitchFamily="18" charset="0"/>
                <a:cs typeface="Times New Roman" panose="02020603050405020304" pitchFamily="18" charset="0"/>
              </a:rPr>
              <a:t>services</a:t>
            </a:r>
            <a:r>
              <a:rPr lang="en-US" altLang="en-US" sz="3200" b="1" dirty="0">
                <a:latin typeface="Times New Roman" panose="02020603050405020304" pitchFamily="18" charset="0"/>
                <a:cs typeface="Times New Roman" panose="02020603050405020304" pitchFamily="18" charset="0"/>
              </a:rPr>
              <a:t> </a:t>
            </a:r>
            <a:r>
              <a:rPr lang="en-US" altLang="en-US" sz="3200" dirty="0">
                <a:latin typeface="Times New Roman" panose="02020603050405020304" pitchFamily="18" charset="0"/>
                <a:cs typeface="Times New Roman" panose="02020603050405020304" pitchFamily="18" charset="0"/>
              </a:rPr>
              <a:t>to students is </a:t>
            </a:r>
            <a:r>
              <a:rPr lang="en-US" altLang="en-US" sz="3200" b="1" u="sng" dirty="0">
                <a:latin typeface="Times New Roman" panose="02020603050405020304" pitchFamily="18" charset="0"/>
                <a:cs typeface="Times New Roman" panose="02020603050405020304" pitchFamily="18" charset="0"/>
              </a:rPr>
              <a:t>not</a:t>
            </a:r>
            <a:r>
              <a:rPr lang="en-US" altLang="en-US" sz="3200" dirty="0">
                <a:latin typeface="Times New Roman" panose="02020603050405020304" pitchFamily="18" charset="0"/>
                <a:cs typeface="Times New Roman" panose="02020603050405020304" pitchFamily="18" charset="0"/>
              </a:rPr>
              <a:t> based on low-income.  </a:t>
            </a:r>
          </a:p>
          <a:p>
            <a:pPr eaLnBrk="1" hangingPunct="1"/>
            <a:r>
              <a:rPr lang="en-US" altLang="en-US" sz="3200" dirty="0">
                <a:latin typeface="Times New Roman" panose="02020603050405020304" pitchFamily="18" charset="0"/>
                <a:cs typeface="Times New Roman" panose="02020603050405020304" pitchFamily="18" charset="0"/>
              </a:rPr>
              <a:t>It is based entirely on </a:t>
            </a:r>
            <a:r>
              <a:rPr lang="en-US" altLang="en-US" sz="3200" b="1" u="sng" dirty="0">
                <a:latin typeface="Times New Roman" panose="02020603050405020304" pitchFamily="18" charset="0"/>
                <a:cs typeface="Times New Roman" panose="02020603050405020304" pitchFamily="18" charset="0"/>
              </a:rPr>
              <a:t>academic achievement</a:t>
            </a:r>
            <a:r>
              <a:rPr lang="en-US" altLang="en-US" sz="3200" dirty="0">
                <a:latin typeface="Times New Roman" panose="02020603050405020304" pitchFamily="18" charset="0"/>
                <a:cs typeface="Times New Roman" panose="02020603050405020304" pitchFamily="18" charset="0"/>
              </a:rPr>
              <a:t>.  </a:t>
            </a:r>
          </a:p>
        </p:txBody>
      </p:sp>
      <p:sp>
        <p:nvSpPr>
          <p:cNvPr id="2" name="Footer Placeholder 1">
            <a:extLst>
              <a:ext uri="{FF2B5EF4-FFF2-40B4-BE49-F238E27FC236}">
                <a16:creationId xmlns:a16="http://schemas.microsoft.com/office/drawing/2014/main" id="{FBBA29FC-829C-4C08-956F-FAF7DE696FD5}"/>
              </a:ext>
            </a:extLst>
          </p:cNvPr>
          <p:cNvSpPr>
            <a:spLocks noGrp="1"/>
          </p:cNvSpPr>
          <p:nvPr>
            <p:ph type="ftr" sz="quarter" idx="11"/>
          </p:nvPr>
        </p:nvSpPr>
        <p:spPr>
          <a:xfrm>
            <a:off x="971550" y="5969000"/>
            <a:ext cx="5479425" cy="279400"/>
          </a:xfrm>
        </p:spPr>
        <p:txBody>
          <a:bodyPr>
            <a:normAutofit/>
          </a:bodyPr>
          <a:lstStyle/>
          <a:p>
            <a:pPr>
              <a:spcAft>
                <a:spcPts val="600"/>
              </a:spcAft>
            </a:pPr>
            <a:r>
              <a:rPr lang="en-US"/>
              <a:t>Office of the Chief of Special Education, Equity and Access</a:t>
            </a:r>
          </a:p>
        </p:txBody>
      </p:sp>
      <p:sp>
        <p:nvSpPr>
          <p:cNvPr id="14342" name="Slide Number Placeholder 1">
            <a:extLst>
              <a:ext uri="{FF2B5EF4-FFF2-40B4-BE49-F238E27FC236}">
                <a16:creationId xmlns:a16="http://schemas.microsoft.com/office/drawing/2014/main" id="{64E28687-6C2F-44D1-A99F-D9FB3464E9AF}"/>
              </a:ext>
            </a:extLst>
          </p:cNvPr>
          <p:cNvSpPr>
            <a:spLocks noGrp="1" noChangeArrowheads="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a:defRPr b="1">
                <a:solidFill>
                  <a:schemeClr val="tx1"/>
                </a:solidFill>
                <a:latin typeface="Garamond" panose="02020404030301010803" pitchFamily="18" charset="0"/>
              </a:defRPr>
            </a:lvl1pPr>
            <a:lvl2pPr marL="557361" indent="-214370">
              <a:defRPr b="1">
                <a:solidFill>
                  <a:schemeClr val="tx1"/>
                </a:solidFill>
                <a:latin typeface="Garamond" panose="02020404030301010803" pitchFamily="18" charset="0"/>
              </a:defRPr>
            </a:lvl2pPr>
            <a:lvl3pPr marL="857479" indent="-171496">
              <a:defRPr b="1">
                <a:solidFill>
                  <a:schemeClr val="tx1"/>
                </a:solidFill>
                <a:latin typeface="Garamond" panose="02020404030301010803" pitchFamily="18" charset="0"/>
              </a:defRPr>
            </a:lvl3pPr>
            <a:lvl4pPr marL="1200470" indent="-171496">
              <a:defRPr b="1">
                <a:solidFill>
                  <a:schemeClr val="tx1"/>
                </a:solidFill>
                <a:latin typeface="Garamond" panose="02020404030301010803" pitchFamily="18" charset="0"/>
              </a:defRPr>
            </a:lvl4pPr>
            <a:lvl5pPr marL="1543461" indent="-171496">
              <a:defRPr b="1">
                <a:solidFill>
                  <a:schemeClr val="tx1"/>
                </a:solidFill>
                <a:latin typeface="Garamond" panose="02020404030301010803" pitchFamily="18" charset="0"/>
              </a:defRPr>
            </a:lvl5pPr>
            <a:lvl6pPr marL="1886453" indent="-171496" eaLnBrk="0" fontAlgn="base" hangingPunct="0">
              <a:spcBef>
                <a:spcPct val="0"/>
              </a:spcBef>
              <a:spcAft>
                <a:spcPct val="0"/>
              </a:spcAft>
              <a:defRPr b="1">
                <a:solidFill>
                  <a:schemeClr val="tx1"/>
                </a:solidFill>
                <a:latin typeface="Garamond" panose="02020404030301010803" pitchFamily="18" charset="0"/>
              </a:defRPr>
            </a:lvl6pPr>
            <a:lvl7pPr marL="2229444" indent="-171496" eaLnBrk="0" fontAlgn="base" hangingPunct="0">
              <a:spcBef>
                <a:spcPct val="0"/>
              </a:spcBef>
              <a:spcAft>
                <a:spcPct val="0"/>
              </a:spcAft>
              <a:defRPr b="1">
                <a:solidFill>
                  <a:schemeClr val="tx1"/>
                </a:solidFill>
                <a:latin typeface="Garamond" panose="02020404030301010803" pitchFamily="18" charset="0"/>
              </a:defRPr>
            </a:lvl7pPr>
            <a:lvl8pPr marL="2572436" indent="-171496" eaLnBrk="0" fontAlgn="base" hangingPunct="0">
              <a:spcBef>
                <a:spcPct val="0"/>
              </a:spcBef>
              <a:spcAft>
                <a:spcPct val="0"/>
              </a:spcAft>
              <a:defRPr b="1">
                <a:solidFill>
                  <a:schemeClr val="tx1"/>
                </a:solidFill>
                <a:latin typeface="Garamond" panose="02020404030301010803" pitchFamily="18" charset="0"/>
              </a:defRPr>
            </a:lvl8pPr>
            <a:lvl9pPr marL="2915427" indent="-171496" eaLnBrk="0" fontAlgn="base" hangingPunct="0">
              <a:spcBef>
                <a:spcPct val="0"/>
              </a:spcBef>
              <a:spcAft>
                <a:spcPct val="0"/>
              </a:spcAft>
              <a:defRPr b="1">
                <a:solidFill>
                  <a:schemeClr val="tx1"/>
                </a:solidFill>
                <a:latin typeface="Garamond" panose="02020404030301010803" pitchFamily="18" charset="0"/>
              </a:defRPr>
            </a:lvl9pPr>
          </a:lstStyle>
          <a:p>
            <a:pPr>
              <a:spcAft>
                <a:spcPts val="600"/>
              </a:spcAft>
            </a:pPr>
            <a:fld id="{CF9FF7F9-2412-47E2-A6FF-16EE7A756D8A}" type="slidenum">
              <a:rPr lang="en-US" altLang="en-US" b="0">
                <a:latin typeface="Arial" panose="020B0604020202020204" pitchFamily="34" charset="0"/>
              </a:rPr>
              <a:pPr>
                <a:spcAft>
                  <a:spcPts val="600"/>
                </a:spcAft>
              </a:pPr>
              <a:t>8</a:t>
            </a:fld>
            <a:endParaRPr lang="en-US" altLang="en-US" b="0">
              <a:latin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stretch/>
        </a:blipFill>
        <a:effectLst/>
      </p:bgPr>
    </p:bg>
    <p:spTree>
      <p:nvGrpSpPr>
        <p:cNvPr id="1" name=""/>
        <p:cNvGrpSpPr/>
        <p:nvPr/>
      </p:nvGrpSpPr>
      <p:grpSpPr>
        <a:xfrm>
          <a:off x="0" y="0"/>
          <a:ext cx="0" cy="0"/>
          <a:chOff x="0" y="0"/>
          <a:chExt cx="0" cy="0"/>
        </a:xfrm>
      </p:grpSpPr>
      <p:sp useBgFill="1">
        <p:nvSpPr>
          <p:cNvPr id="75" name="Rectangle 74">
            <a:extLst>
              <a:ext uri="{FF2B5EF4-FFF2-40B4-BE49-F238E27FC236}">
                <a16:creationId xmlns:a16="http://schemas.microsoft.com/office/drawing/2014/main" id="{52723366-C73B-4ED6-ADEF-29911C6BC5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847A4152-8E41-4D1C-B88C-57C5C430A6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3473" y="484632"/>
            <a:ext cx="8417053" cy="1479635"/>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62" name="Rectangle 2">
            <a:extLst>
              <a:ext uri="{FF2B5EF4-FFF2-40B4-BE49-F238E27FC236}">
                <a16:creationId xmlns:a16="http://schemas.microsoft.com/office/drawing/2014/main" id="{1010935C-9264-4F3D-B05E-10ECAF21F070}"/>
              </a:ext>
            </a:extLst>
          </p:cNvPr>
          <p:cNvSpPr>
            <a:spLocks noChangeArrowheads="1"/>
          </p:cNvSpPr>
          <p:nvPr/>
        </p:nvSpPr>
        <p:spPr bwMode="auto">
          <a:xfrm>
            <a:off x="603315" y="796374"/>
            <a:ext cx="7937369" cy="880027"/>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spcBef>
                <a:spcPct val="20000"/>
              </a:spcBef>
              <a:buClr>
                <a:schemeClr val="hlink"/>
              </a:buClr>
              <a:buSzPct val="70000"/>
              <a:buFont typeface="Wingdings" panose="05000000000000000000" pitchFamily="2" charset="2"/>
              <a:buChar char="n"/>
              <a:defRPr sz="3200">
                <a:solidFill>
                  <a:schemeClr val="tx1"/>
                </a:solidFill>
                <a:latin typeface="Garamond" panose="02020404030301010803" pitchFamily="18" charset="0"/>
              </a:defRPr>
            </a:lvl1pPr>
            <a:lvl2pPr marL="742950" indent="-285750">
              <a:spcBef>
                <a:spcPct val="20000"/>
              </a:spcBef>
              <a:buClr>
                <a:schemeClr val="accent2"/>
              </a:buClr>
              <a:buSzPct val="70000"/>
              <a:buFont typeface="Wingdings" panose="05000000000000000000" pitchFamily="2" charset="2"/>
              <a:buChar char="n"/>
              <a:defRPr sz="2800">
                <a:solidFill>
                  <a:schemeClr val="tx1"/>
                </a:solidFill>
                <a:latin typeface="Garamond" panose="02020404030301010803" pitchFamily="18" charset="0"/>
              </a:defRPr>
            </a:lvl2pPr>
            <a:lvl3pPr marL="1143000" indent="-228600">
              <a:spcBef>
                <a:spcPct val="20000"/>
              </a:spcBef>
              <a:buClr>
                <a:schemeClr val="tx2"/>
              </a:buClr>
              <a:buSzPct val="70000"/>
              <a:buFont typeface="Wingdings" panose="05000000000000000000" pitchFamily="2" charset="2"/>
              <a:buChar char="n"/>
              <a:defRPr sz="2400">
                <a:solidFill>
                  <a:schemeClr val="tx1"/>
                </a:solidFill>
                <a:latin typeface="Garamond" panose="02020404030301010803" pitchFamily="18" charset="0"/>
              </a:defRPr>
            </a:lvl3pPr>
            <a:lvl4pPr marL="1600200" indent="-228600">
              <a:spcBef>
                <a:spcPct val="20000"/>
              </a:spcBef>
              <a:buClr>
                <a:schemeClr val="accent2"/>
              </a:buClr>
              <a:buSzPct val="70000"/>
              <a:buFont typeface="Wingdings" panose="05000000000000000000" pitchFamily="2" charset="2"/>
              <a:buChar char="n"/>
              <a:defRPr sz="2000">
                <a:solidFill>
                  <a:schemeClr val="tx1"/>
                </a:solidFill>
                <a:latin typeface="Garamond" panose="02020404030301010803" pitchFamily="18" charset="0"/>
              </a:defRPr>
            </a:lvl4pPr>
            <a:lvl5pPr marL="2057400" indent="-228600">
              <a:spcBef>
                <a:spcPct val="20000"/>
              </a:spcBef>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Garamond" panose="02020404030301010803" pitchFamily="18" charset="0"/>
              </a:defRPr>
            </a:lvl9pPr>
          </a:lstStyle>
          <a:p>
            <a:pPr algn="ctr">
              <a:lnSpc>
                <a:spcPct val="90000"/>
              </a:lnSpc>
              <a:spcBef>
                <a:spcPct val="0"/>
              </a:spcBef>
              <a:spcAft>
                <a:spcPts val="600"/>
              </a:spcAft>
              <a:buClrTx/>
              <a:buSzTx/>
              <a:buNone/>
            </a:pPr>
            <a:r>
              <a:rPr lang="en-US" altLang="en-US" sz="3600" dirty="0">
                <a:ln w="3175" cmpd="sng">
                  <a:noFill/>
                </a:ln>
                <a:solidFill>
                  <a:srgbClr val="FFFFFF"/>
                </a:solidFill>
                <a:latin typeface="+mj-lt"/>
                <a:ea typeface="+mj-ea"/>
                <a:cs typeface="+mj-cs"/>
              </a:rPr>
              <a:t>What are </a:t>
            </a:r>
          </a:p>
          <a:p>
            <a:pPr algn="ctr">
              <a:lnSpc>
                <a:spcPct val="90000"/>
              </a:lnSpc>
              <a:spcBef>
                <a:spcPct val="0"/>
              </a:spcBef>
              <a:spcAft>
                <a:spcPts val="600"/>
              </a:spcAft>
              <a:buClrTx/>
              <a:buSzTx/>
              <a:buNone/>
            </a:pPr>
            <a:r>
              <a:rPr lang="en-US" altLang="en-US" sz="3600" dirty="0">
                <a:ln w="3175" cmpd="sng">
                  <a:noFill/>
                </a:ln>
                <a:solidFill>
                  <a:srgbClr val="FFFFFF"/>
                </a:solidFill>
                <a:latin typeface="+mj-lt"/>
                <a:ea typeface="+mj-ea"/>
                <a:cs typeface="+mj-cs"/>
              </a:rPr>
              <a:t>Supplemental Funds?</a:t>
            </a:r>
          </a:p>
        </p:txBody>
      </p:sp>
      <p:sp>
        <p:nvSpPr>
          <p:cNvPr id="79" name="Rectangle 78">
            <a:extLst>
              <a:ext uri="{FF2B5EF4-FFF2-40B4-BE49-F238E27FC236}">
                <a16:creationId xmlns:a16="http://schemas.microsoft.com/office/drawing/2014/main" id="{999F76F5-72D4-4814-9169-8F535AEEB8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8060" y="648377"/>
            <a:ext cx="8167878" cy="115214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81" name="Rectangle 80">
            <a:extLst>
              <a:ext uri="{FF2B5EF4-FFF2-40B4-BE49-F238E27FC236}">
                <a16:creationId xmlns:a16="http://schemas.microsoft.com/office/drawing/2014/main" id="{C6202988-4466-42C5-B33A-AFABF051B4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86000"/>
            <a:ext cx="9144000" cy="4572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62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452" name="Rectangle 3">
            <a:extLst>
              <a:ext uri="{FF2B5EF4-FFF2-40B4-BE49-F238E27FC236}">
                <a16:creationId xmlns:a16="http://schemas.microsoft.com/office/drawing/2014/main" id="{B9270DBC-2935-43B3-BF40-FD544FA330BB}"/>
              </a:ext>
            </a:extLst>
          </p:cNvPr>
          <p:cNvSpPr>
            <a:spLocks noChangeArrowheads="1"/>
          </p:cNvSpPr>
          <p:nvPr/>
        </p:nvSpPr>
        <p:spPr bwMode="auto">
          <a:xfrm>
            <a:off x="971550" y="2612256"/>
            <a:ext cx="7200897" cy="3263612"/>
          </a:xfrm>
          <a:prstGeom prst="rect">
            <a:avLst/>
          </a:prstGeom>
        </p:spPr>
        <p:txBody>
          <a:bodyPr vert="horz" lIns="91440" tIns="45720" rIns="91440" bIns="45720" rtlCol="0" anchor="t">
            <a:normAutofit/>
          </a:bodyPr>
          <a:lstStyle/>
          <a:p>
            <a:pPr>
              <a:spcBef>
                <a:spcPct val="20000"/>
              </a:spcBef>
              <a:spcAft>
                <a:spcPts val="600"/>
              </a:spcAft>
              <a:buClr>
                <a:schemeClr val="accent1"/>
              </a:buClr>
              <a:buSzPct val="115000"/>
              <a:defRPr/>
            </a:pPr>
            <a:r>
              <a:rPr lang="en-US" sz="2400" dirty="0">
                <a:solidFill>
                  <a:schemeClr val="tx1">
                    <a:lumMod val="85000"/>
                    <a:lumOff val="15000"/>
                  </a:schemeClr>
                </a:solidFill>
              </a:rPr>
              <a:t>Federal Title I, Part A funds are supplemental to:</a:t>
            </a:r>
          </a:p>
          <a:p>
            <a:pPr marL="257244" indent="-257244">
              <a:spcBef>
                <a:spcPct val="20000"/>
              </a:spcBef>
              <a:spcAft>
                <a:spcPts val="600"/>
              </a:spcAft>
              <a:buClr>
                <a:schemeClr val="accent1"/>
              </a:buClr>
              <a:buSzPct val="115000"/>
              <a:buFont typeface="Arial"/>
              <a:buChar char="•"/>
              <a:defRPr/>
            </a:pPr>
            <a:r>
              <a:rPr lang="en-US" sz="2400" dirty="0">
                <a:solidFill>
                  <a:schemeClr val="tx1">
                    <a:lumMod val="85000"/>
                    <a:lumOff val="15000"/>
                  </a:schemeClr>
                </a:solidFill>
              </a:rPr>
              <a:t>State funds (Local Control Funding Formula/general funds) that the school receives for providing an educational program for all students; and</a:t>
            </a:r>
          </a:p>
          <a:p>
            <a:pPr marL="257244" indent="-257244">
              <a:spcBef>
                <a:spcPct val="20000"/>
              </a:spcBef>
              <a:spcAft>
                <a:spcPts val="600"/>
              </a:spcAft>
              <a:buClr>
                <a:schemeClr val="accent1"/>
              </a:buClr>
              <a:buSzPct val="115000"/>
              <a:buFont typeface="Arial"/>
              <a:buChar char="•"/>
              <a:defRPr/>
            </a:pPr>
            <a:r>
              <a:rPr lang="en-US" sz="2400" dirty="0">
                <a:solidFill>
                  <a:schemeClr val="tx1">
                    <a:lumMod val="85000"/>
                    <a:lumOff val="15000"/>
                  </a:schemeClr>
                </a:solidFill>
              </a:rPr>
              <a:t>Services that are required by law for English learners and children with disabilities.</a:t>
            </a:r>
          </a:p>
        </p:txBody>
      </p:sp>
      <p:sp>
        <p:nvSpPr>
          <p:cNvPr id="2" name="Footer Placeholder 1">
            <a:extLst>
              <a:ext uri="{FF2B5EF4-FFF2-40B4-BE49-F238E27FC236}">
                <a16:creationId xmlns:a16="http://schemas.microsoft.com/office/drawing/2014/main" id="{4968D836-2546-425F-86B6-BD7898CC1F2D}"/>
              </a:ext>
            </a:extLst>
          </p:cNvPr>
          <p:cNvSpPr>
            <a:spLocks noGrp="1"/>
          </p:cNvSpPr>
          <p:nvPr>
            <p:ph type="ftr" sz="quarter" idx="11"/>
          </p:nvPr>
        </p:nvSpPr>
        <p:spPr>
          <a:xfrm>
            <a:off x="971550" y="5969000"/>
            <a:ext cx="5479425" cy="279400"/>
          </a:xfrm>
        </p:spPr>
        <p:txBody>
          <a:bodyPr vert="horz" lIns="91440" tIns="45720" rIns="91440" bIns="45720" rtlCol="0" anchor="ctr">
            <a:normAutofit/>
          </a:bodyPr>
          <a:lstStyle/>
          <a:p>
            <a:pPr>
              <a:spcAft>
                <a:spcPts val="600"/>
              </a:spcAft>
            </a:pPr>
            <a:r>
              <a:rPr lang="en-US" b="0" i="0" kern="1200" dirty="0">
                <a:solidFill>
                  <a:schemeClr val="tx1"/>
                </a:solidFill>
                <a:effectLst/>
                <a:latin typeface="+mn-lt"/>
                <a:ea typeface="+mn-ea"/>
                <a:cs typeface="+mn-cs"/>
              </a:rPr>
              <a:t>Office of the Chief of Special Education, Equity and Access</a:t>
            </a:r>
          </a:p>
        </p:txBody>
      </p:sp>
      <p:sp>
        <p:nvSpPr>
          <p:cNvPr id="15364" name="Slide Number Placeholder 1">
            <a:extLst>
              <a:ext uri="{FF2B5EF4-FFF2-40B4-BE49-F238E27FC236}">
                <a16:creationId xmlns:a16="http://schemas.microsoft.com/office/drawing/2014/main" id="{36E706CA-6ABD-41E6-8EA6-601DC27259E7}"/>
              </a:ext>
            </a:extLst>
          </p:cNvPr>
          <p:cNvSpPr>
            <a:spLocks noGrp="1"/>
          </p:cNvSpPr>
          <p:nvPr>
            <p:ph type="sldNum" sz="quarter" idx="12"/>
          </p:nvPr>
        </p:nvSpPr>
        <p:spPr>
          <a:xfrm>
            <a:off x="7765425" y="5969000"/>
            <a:ext cx="407023" cy="2794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spcBef>
                <a:spcPct val="20000"/>
              </a:spcBef>
              <a:buClr>
                <a:schemeClr val="hlink"/>
              </a:buClr>
              <a:buSzPct val="70000"/>
              <a:buFont typeface="Wingdings" panose="05000000000000000000" pitchFamily="2" charset="2"/>
              <a:buChar char="n"/>
              <a:defRPr sz="2401">
                <a:solidFill>
                  <a:schemeClr val="tx1"/>
                </a:solidFill>
                <a:latin typeface="Garamond" panose="02020404030301010803" pitchFamily="18" charset="0"/>
              </a:defRPr>
            </a:lvl1pPr>
            <a:lvl2pPr marL="557361" indent="-214370">
              <a:spcBef>
                <a:spcPct val="20000"/>
              </a:spcBef>
              <a:buClr>
                <a:schemeClr val="accent2"/>
              </a:buClr>
              <a:buSzPct val="70000"/>
              <a:buFont typeface="Wingdings" panose="05000000000000000000" pitchFamily="2" charset="2"/>
              <a:buChar char="n"/>
              <a:defRPr sz="2101">
                <a:solidFill>
                  <a:schemeClr val="tx1"/>
                </a:solidFill>
                <a:latin typeface="Garamond" panose="02020404030301010803" pitchFamily="18" charset="0"/>
              </a:defRPr>
            </a:lvl2pPr>
            <a:lvl3pPr marL="857479" indent="-171496">
              <a:spcBef>
                <a:spcPct val="20000"/>
              </a:spcBef>
              <a:buClr>
                <a:schemeClr val="tx2"/>
              </a:buClr>
              <a:buSzPct val="70000"/>
              <a:buFont typeface="Wingdings" panose="05000000000000000000" pitchFamily="2" charset="2"/>
              <a:buChar char="n"/>
              <a:defRPr sz="1800">
                <a:solidFill>
                  <a:schemeClr val="tx1"/>
                </a:solidFill>
                <a:latin typeface="Garamond" panose="02020404030301010803" pitchFamily="18" charset="0"/>
              </a:defRPr>
            </a:lvl3pPr>
            <a:lvl4pPr marL="1200470" indent="-171496">
              <a:spcBef>
                <a:spcPct val="20000"/>
              </a:spcBef>
              <a:buClr>
                <a:schemeClr val="accent2"/>
              </a:buClr>
              <a:buSzPct val="70000"/>
              <a:buFont typeface="Wingdings" panose="05000000000000000000" pitchFamily="2" charset="2"/>
              <a:buChar char="n"/>
              <a:defRPr sz="1500">
                <a:solidFill>
                  <a:schemeClr val="tx1"/>
                </a:solidFill>
                <a:latin typeface="Garamond" panose="02020404030301010803" pitchFamily="18" charset="0"/>
              </a:defRPr>
            </a:lvl4pPr>
            <a:lvl5pPr marL="1543461" indent="-171496">
              <a:spcBef>
                <a:spcPct val="20000"/>
              </a:spcBef>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5pPr>
            <a:lvl6pPr marL="1886453"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6pPr>
            <a:lvl7pPr marL="2229444"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7pPr>
            <a:lvl8pPr marL="2572436"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8pPr>
            <a:lvl9pPr marL="2915427" indent="-171496" eaLnBrk="0" fontAlgn="base" hangingPunct="0">
              <a:spcBef>
                <a:spcPct val="20000"/>
              </a:spcBef>
              <a:spcAft>
                <a:spcPct val="0"/>
              </a:spcAft>
              <a:buClr>
                <a:schemeClr val="hlink"/>
              </a:buClr>
              <a:buSzPct val="70000"/>
              <a:buFont typeface="Wingdings" panose="05000000000000000000" pitchFamily="2" charset="2"/>
              <a:buChar char="n"/>
              <a:defRPr sz="1500">
                <a:solidFill>
                  <a:schemeClr val="tx1"/>
                </a:solidFill>
                <a:latin typeface="Garamond" panose="02020404030301010803" pitchFamily="18" charset="0"/>
              </a:defRPr>
            </a:lvl9pPr>
          </a:lstStyle>
          <a:p>
            <a:pPr>
              <a:spcBef>
                <a:spcPct val="0"/>
              </a:spcBef>
              <a:spcAft>
                <a:spcPts val="600"/>
              </a:spcAft>
              <a:buClrTx/>
              <a:buSzTx/>
              <a:buFontTx/>
              <a:buNone/>
            </a:pPr>
            <a:fld id="{791BCFED-BD6C-4F2A-A67F-5D01AF666498}" type="slidenum">
              <a:rPr lang="en-US" altLang="en-US" sz="1000" b="0" i="0" kern="1200" dirty="0">
                <a:solidFill>
                  <a:schemeClr val="tx1"/>
                </a:solidFill>
                <a:effectLst/>
                <a:latin typeface="+mn-lt"/>
                <a:ea typeface="+mn-ea"/>
                <a:cs typeface="+mn-cs"/>
              </a:rPr>
              <a:pPr>
                <a:spcBef>
                  <a:spcPct val="0"/>
                </a:spcBef>
                <a:spcAft>
                  <a:spcPts val="600"/>
                </a:spcAft>
                <a:buClrTx/>
                <a:buSzTx/>
                <a:buFontTx/>
                <a:buNone/>
              </a:pPr>
              <a:t>9</a:t>
            </a:fld>
            <a:endParaRPr lang="en-US" altLang="en-US" sz="1000" b="0" i="0" kern="1200" dirty="0">
              <a:solidFill>
                <a:schemeClr val="tx1"/>
              </a:solidFill>
              <a:effectLst/>
              <a:latin typeface="+mn-lt"/>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rotWithShape="1">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Chalkboard_16x9">
      <a:dk1>
        <a:sysClr val="windowText" lastClr="000000"/>
      </a:dk1>
      <a:lt1>
        <a:sysClr val="window" lastClr="FFFFFF"/>
      </a:lt1>
      <a:dk2>
        <a:srgbClr val="333333"/>
      </a:dk2>
      <a:lt2>
        <a:srgbClr val="B2B2B2"/>
      </a:lt2>
      <a:accent1>
        <a:srgbClr val="57BCE5"/>
      </a:accent1>
      <a:accent2>
        <a:srgbClr val="F4D968"/>
      </a:accent2>
      <a:accent3>
        <a:srgbClr val="AEBD57"/>
      </a:accent3>
      <a:accent4>
        <a:srgbClr val="DF9041"/>
      </a:accent4>
      <a:accent5>
        <a:srgbClr val="E35F5F"/>
      </a:accent5>
      <a:accent6>
        <a:srgbClr val="828BCE"/>
      </a:accent6>
      <a:hlink>
        <a:srgbClr val="57BCE5"/>
      </a:hlink>
      <a:folHlink>
        <a:srgbClr val="969696"/>
      </a:folHlink>
    </a:clrScheme>
    <a:fontScheme name="Chalkboard_16x9">
      <a:majorFont>
        <a:latin typeface="Consolas"/>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HGｺﾞｼｯｸM"/>
        <a:font script="Hang" typeface="맑은 고딕"/>
        <a:font script="Hans" typeface="宋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8C3A41B4D5BEA428A5BA37A4FBB68BC" ma:contentTypeVersion="13" ma:contentTypeDescription="Create a new document." ma:contentTypeScope="" ma:versionID="8135fad6022001cbd198fd93a0568636">
  <xsd:schema xmlns:xsd="http://www.w3.org/2001/XMLSchema" xmlns:xs="http://www.w3.org/2001/XMLSchema" xmlns:p="http://schemas.microsoft.com/office/2006/metadata/properties" xmlns:ns3="55e5b6ee-0b0b-4893-ab0d-e8f204e53419" xmlns:ns4="c25cba43-914c-4ade-a6ba-b01d1106d0e1" targetNamespace="http://schemas.microsoft.com/office/2006/metadata/properties" ma:root="true" ma:fieldsID="baa21d7481dd3ccb580294c3be448b04" ns3:_="" ns4:_="">
    <xsd:import namespace="55e5b6ee-0b0b-4893-ab0d-e8f204e53419"/>
    <xsd:import namespace="c25cba43-914c-4ade-a6ba-b01d1106d0e1"/>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5e5b6ee-0b0b-4893-ab0d-e8f204e53419"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25cba43-914c-4ade-a6ba-b01d1106d0e1"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SharingHintHash" ma:index="14" nillable="true" ma:displayName="Sharing Hint Hash" ma:description=""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E248FB-2040-4308-92C7-DD6777F84C92}">
  <ds:schemaRefs>
    <ds:schemaRef ds:uri="http://schemas.microsoft.com/sharepoint/v3/contenttype/forms"/>
  </ds:schemaRefs>
</ds:datastoreItem>
</file>

<file path=customXml/itemProps2.xml><?xml version="1.0" encoding="utf-8"?>
<ds:datastoreItem xmlns:ds="http://schemas.openxmlformats.org/officeDocument/2006/customXml" ds:itemID="{6D5657BB-EFB0-4DEE-A0BA-082F0A2929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5e5b6ee-0b0b-4893-ab0d-e8f204e53419"/>
    <ds:schemaRef ds:uri="c25cba43-914c-4ade-a6ba-b01d1106d0e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27121CD-E663-42B1-9940-D7F6E75956EE}">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234</TotalTime>
  <Words>2854</Words>
  <Application>Microsoft Macintosh PowerPoint</Application>
  <PresentationFormat>On-screen Show (4:3)</PresentationFormat>
  <Paragraphs>329</Paragraphs>
  <Slides>43</Slides>
  <Notes>24</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Corbel</vt:lpstr>
      <vt:lpstr>Garamond</vt:lpstr>
      <vt:lpstr>Times New Roman</vt:lpstr>
      <vt:lpstr>Wingdings</vt:lpstr>
      <vt:lpstr>Organic</vt:lpstr>
      <vt:lpstr>PowerPoint Presentation</vt:lpstr>
      <vt:lpstr>Title I Annual Meeting</vt:lpstr>
      <vt:lpstr>Purpose of the Overview</vt:lpstr>
      <vt:lpstr>Purpose of Title I</vt:lpstr>
      <vt:lpstr>What is Title I?</vt:lpstr>
      <vt:lpstr>What Do Title I Schools Do?</vt:lpstr>
      <vt:lpstr>School’s Poverty Ranking and Title I Allocation </vt:lpstr>
      <vt:lpstr>Who Receives Title I Services?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School Site Council (SSC) </vt:lpstr>
      <vt:lpstr>School Plan for Student Achievement (SPSA)</vt:lpstr>
      <vt:lpstr>School Plan for  Student Achievement (SPSA)</vt:lpstr>
      <vt:lpstr>PowerPoint Presentation</vt:lpstr>
      <vt:lpstr>2020-2021 School’s Title I Allocation  and Expenditures</vt:lpstr>
      <vt:lpstr>PowerPoint Presentation</vt:lpstr>
      <vt:lpstr>What is Parent and Family Engagement?</vt:lpstr>
      <vt:lpstr>What is Parent and Family Engagement?</vt:lpstr>
      <vt:lpstr>District Title I Parent and Family Engagement Policy</vt:lpstr>
      <vt:lpstr>District Title I Parent and Family Engagement Policy</vt:lpstr>
      <vt:lpstr>PowerPoint Presentation</vt:lpstr>
      <vt:lpstr>School Parent and Family Engagement Policy</vt:lpstr>
      <vt:lpstr>Required School-level Activities</vt:lpstr>
      <vt:lpstr>Required Set-Aside for Parent and Family Engagement  (Program Code 7E046)</vt:lpstr>
      <vt:lpstr>2020-2021 School Parent and Family Engagement Activities</vt:lpstr>
      <vt:lpstr>Parents’ Right to Know</vt:lpstr>
      <vt:lpstr>PowerPoint Presentation</vt:lpstr>
      <vt:lpstr>Targeted Student Population</vt:lpstr>
      <vt:lpstr>2020-2021 School’s Targeted Student Population Funds</vt:lpstr>
      <vt:lpstr>PowerPoint Presentation</vt:lpstr>
      <vt:lpstr>Teacher Qualifications</vt:lpstr>
      <vt:lpstr>Paraprofessional Qualifications</vt:lpstr>
      <vt:lpstr>PowerPoint Presentation</vt:lpstr>
      <vt:lpstr>State Accountability System</vt:lpstr>
      <vt:lpstr>2020-2021 School Data</vt:lpstr>
      <vt:lpstr>If identified as CSI, ATSI or TSI, list here</vt:lpstr>
      <vt:lpstr>YOU ARE OUR PARTNERS </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Cervantes, Gerardo</dc:creator>
  <cp:lastModifiedBy>Camp, Morena</cp:lastModifiedBy>
  <cp:revision>2</cp:revision>
  <dcterms:created xsi:type="dcterms:W3CDTF">2020-08-05T23:04:28Z</dcterms:created>
  <dcterms:modified xsi:type="dcterms:W3CDTF">2020-10-16T14:35:14Z</dcterms:modified>
</cp:coreProperties>
</file>